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3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4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5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6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charts/chart7.xml" ContentType="application/vnd.openxmlformats-officedocument.drawingml.chart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charts/chart8.xml" ContentType="application/vnd.openxmlformats-officedocument.drawingml.chart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94895e035d44e0e" /><Relationship Type="http://schemas.openxmlformats.org/officeDocument/2006/relationships/extended-properties" Target="/docProps/app.xml" Id="R08ccdc03e12a4359" /><Relationship Type="http://schemas.openxmlformats.org/officeDocument/2006/relationships/officeDocument" Target="/ppt/presentation.xml" Id="R1081220fc76a412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6e0e94a8ef24191"/>
  </p:sldMasterIdLst>
  <p:notesMasterIdLst>
    <p:notesMasterId xmlns:r="http://schemas.openxmlformats.org/officeDocument/2006/relationships" r:id="R77b4456e86ac4329"/>
  </p:notesMasterIdLst>
  <p:sldIdLst>
    <p:sldId xmlns:r="http://schemas.openxmlformats.org/officeDocument/2006/relationships" id="256" r:id="Rd5a1047e0f354aaf"/>
    <p:sldId xmlns:r="http://schemas.openxmlformats.org/officeDocument/2006/relationships" id="257" r:id="R4bc3b1a492834f88"/>
    <p:sldId xmlns:r="http://schemas.openxmlformats.org/officeDocument/2006/relationships" id="258" r:id="R5408667dccce41c8"/>
    <p:sldId xmlns:r="http://schemas.openxmlformats.org/officeDocument/2006/relationships" id="259" r:id="R2355137e285f4223"/>
    <p:sldId xmlns:r="http://schemas.openxmlformats.org/officeDocument/2006/relationships" id="260" r:id="R36f8f66ad280421a"/>
    <p:sldId xmlns:r="http://schemas.openxmlformats.org/officeDocument/2006/relationships" id="261" r:id="Rb365d8dca21049a6"/>
    <p:sldId xmlns:r="http://schemas.openxmlformats.org/officeDocument/2006/relationships" id="262" r:id="R40ed433aa82e4eae"/>
    <p:sldId xmlns:r="http://schemas.openxmlformats.org/officeDocument/2006/relationships" id="263" r:id="R1c261e6cbb09465f"/>
    <p:sldId xmlns:r="http://schemas.openxmlformats.org/officeDocument/2006/relationships" id="264" r:id="Rf6165407da074259"/>
    <p:sldId xmlns:r="http://schemas.openxmlformats.org/officeDocument/2006/relationships" id="265" r:id="R8fa1f9e82f3847a8"/>
    <p:sldId xmlns:r="http://schemas.openxmlformats.org/officeDocument/2006/relationships" id="266" r:id="Rd66d8eda339643af"/>
    <p:sldId xmlns:r="http://schemas.openxmlformats.org/officeDocument/2006/relationships" id="267" r:id="Rcfb138988b2b4344"/>
    <p:sldId xmlns:r="http://schemas.openxmlformats.org/officeDocument/2006/relationships" id="268" r:id="R9f2a120ba9ac486a"/>
    <p:sldId xmlns:r="http://schemas.openxmlformats.org/officeDocument/2006/relationships" id="269" r:id="R112d648c62aa422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c00d7979eb4c85" /><Relationship Type="http://schemas.openxmlformats.org/officeDocument/2006/relationships/slideMaster" Target="/ppt/slideMasters/slideMaster1.xml" Id="Rc6e0e94a8ef24191" /><Relationship Type="http://schemas.openxmlformats.org/officeDocument/2006/relationships/notesMaster" Target="/ppt/notesMasters/notesMaster1.xml" Id="R77b4456e86ac4329" /><Relationship Type="http://schemas.openxmlformats.org/officeDocument/2006/relationships/presProps" Target="/ppt/presProps.xml" Id="R26835cd5d2ed4bd8" /><Relationship Type="http://schemas.openxmlformats.org/officeDocument/2006/relationships/tableStyles" Target="/ppt/tableStyles.xml" Id="R9f625044eb274b11" /><Relationship Type="http://schemas.openxmlformats.org/officeDocument/2006/relationships/slide" Target="/ppt/slides/slide1.xml" Id="Rd5a1047e0f354aaf" /><Relationship Type="http://schemas.openxmlformats.org/officeDocument/2006/relationships/slide" Target="/ppt/slides/slide2.xml" Id="R4bc3b1a492834f88" /><Relationship Type="http://schemas.openxmlformats.org/officeDocument/2006/relationships/slide" Target="/ppt/slides/slide3.xml" Id="R5408667dccce41c8" /><Relationship Type="http://schemas.openxmlformats.org/officeDocument/2006/relationships/slide" Target="/ppt/slides/slide4.xml" Id="R2355137e285f4223" /><Relationship Type="http://schemas.openxmlformats.org/officeDocument/2006/relationships/slide" Target="/ppt/slides/slide5.xml" Id="R36f8f66ad280421a" /><Relationship Type="http://schemas.openxmlformats.org/officeDocument/2006/relationships/slide" Target="/ppt/slides/slide6.xml" Id="Rb365d8dca21049a6" /><Relationship Type="http://schemas.openxmlformats.org/officeDocument/2006/relationships/slide" Target="/ppt/slides/slide7.xml" Id="R40ed433aa82e4eae" /><Relationship Type="http://schemas.openxmlformats.org/officeDocument/2006/relationships/slide" Target="/ppt/slides/slide8.xml" Id="R1c261e6cbb09465f" /><Relationship Type="http://schemas.openxmlformats.org/officeDocument/2006/relationships/slide" Target="/ppt/slides/slide9.xml" Id="Rf6165407da074259" /><Relationship Type="http://schemas.openxmlformats.org/officeDocument/2006/relationships/slide" Target="/ppt/slides/slide10.xml" Id="R8fa1f9e82f3847a8" /><Relationship Type="http://schemas.openxmlformats.org/officeDocument/2006/relationships/slide" Target="/ppt/slides/slide11.xml" Id="Rd66d8eda339643af" /><Relationship Type="http://schemas.openxmlformats.org/officeDocument/2006/relationships/slide" Target="/ppt/slides/slide12.xml" Id="Rcfb138988b2b4344" /><Relationship Type="http://schemas.openxmlformats.org/officeDocument/2006/relationships/slide" Target="/ppt/slides/slide13.xml" Id="R9f2a120ba9ac486a" /><Relationship Type="http://schemas.openxmlformats.org/officeDocument/2006/relationships/slide" Target="/ppt/slides/slide14.xml" Id="R112d648c62aa422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d20aed25164e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355e741b8824187" /><Relationship Type="http://schemas.openxmlformats.org/officeDocument/2006/relationships/notesMaster" Target="/ppt/notesMasters/notesMaster1.xml" Id="Rf83b58231a92421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d9e942b3a64bc1" /><Relationship Type="http://schemas.openxmlformats.org/officeDocument/2006/relationships/notesMaster" Target="/ppt/notesMasters/notesMaster1.xml" Id="Ref701e73821a4d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9eaaab528a84587" /><Relationship Type="http://schemas.openxmlformats.org/officeDocument/2006/relationships/notesMaster" Target="/ppt/notesMasters/notesMaster1.xml" Id="Rea3fbb5a42d441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572a99710845b0" /><Relationship Type="http://schemas.openxmlformats.org/officeDocument/2006/relationships/notesMaster" Target="/ppt/notesMasters/notesMaster1.xml" Id="R1753e99ce654498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2e236dca1024674" /><Relationship Type="http://schemas.openxmlformats.org/officeDocument/2006/relationships/notesMaster" Target="/ppt/notesMasters/notesMaster1.xml" Id="R1cd2a35a7074481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4a2e3646364511" /><Relationship Type="http://schemas.openxmlformats.org/officeDocument/2006/relationships/notesMaster" Target="/ppt/notesMasters/notesMaster1.xml" Id="R5b2972d9c2d3404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ce7ab15c2f42fe" /><Relationship Type="http://schemas.openxmlformats.org/officeDocument/2006/relationships/notesMaster" Target="/ppt/notesMasters/notesMaster1.xml" Id="Reecde2f48cd040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40bf18066184402" /><Relationship Type="http://schemas.openxmlformats.org/officeDocument/2006/relationships/notesMaster" Target="/ppt/notesMasters/notesMaster1.xml" Id="R1a09cf449d4442b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f8c86ee27d49db" /><Relationship Type="http://schemas.openxmlformats.org/officeDocument/2006/relationships/notesMaster" Target="/ppt/notesMasters/notesMaster1.xml" Id="R41c77b3de91745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cc062304d6a47fe" /><Relationship Type="http://schemas.openxmlformats.org/officeDocument/2006/relationships/notesMaster" Target="/ppt/notesMasters/notesMaster1.xml" Id="R592614d4e49842d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d7da8cab1d84391" /><Relationship Type="http://schemas.openxmlformats.org/officeDocument/2006/relationships/notesMaster" Target="/ppt/notesMasters/notesMaster1.xml" Id="R5a0a5c1a780544a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656164d6a914bb7" /><Relationship Type="http://schemas.openxmlformats.org/officeDocument/2006/relationships/notesMaster" Target="/ppt/notesMasters/notesMaster1.xml" Id="R7df67b342e0e42e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ac4b8b3d146497a" /><Relationship Type="http://schemas.openxmlformats.org/officeDocument/2006/relationships/notesMaster" Target="/ppt/notesMasters/notesMaster1.xml" Id="R3d9ff85929a34e5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bacba4c085444f9" /><Relationship Type="http://schemas.openxmlformats.org/officeDocument/2006/relationships/notesMaster" Target="/ppt/notesMasters/notesMaster1.xml" Id="R475070344a2e423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Macromist descriptive sector study. Historical data through 2025, accessed 30 October 2026. All-area completions end in 2022; later reported urban counts are kept separate. See source register and reproducibility files.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S1: Housing starts, under construction and completions, all areas, annual. https://www150.statcan.gc.ca/t1/tbl1/en/tv.action?pid=3410012601</a:t>
            </a:r>
          </a:p>
          <a:p xmlns:a="http://schemas.openxmlformats.org/drawingml/2006/main">
            <a:r>
              <a:t>Download / secondary: https://www150.statcan.gc.ca/n1/tbl/csv/34100126-eng.zip</a:t>
            </a:r>
          </a:p>
          <a:p xmlns:a="http://schemas.openxmlformats.org/drawingml/2006/main">
            <a:r>
              <a:t>Census geography updated every five years. Province-wide completions and under-construction series not published after 2022 in this table. Missing is not zero.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S3: Investment in Building Construction. https://www150.statcan.gc.ca/t1/tbl1/en/tv.action?pid=3410029301</a:t>
            </a:r>
          </a:p>
          <a:p xmlns:a="http://schemas.openxmlformats.org/drawingml/2006/main">
            <a:r>
              <a:t>Download / secondary: https://www150.statcan.gc.ca/n1/tbl/csv/34100293-eng.zip</a:t>
            </a:r>
          </a:p>
          <a:p xmlns:a="http://schemas.openxmlformats.org/drawingml/2006/main">
            <a:r>
              <a:t>Replaces 34-10-0286-01 (and earlier 34-10-0175-01). January-February 2017 constant values carry mixed-base caution in latest release. Work-type detail only current dollars; minor projects unallocated to work types. Totals may differ from components by rounding.</a:t>
            </a:r>
          </a:p>
          <a:p xmlns:a="http://schemas.openxmlformats.org/drawingml/2006/main">
            <a:r>
              <a:t>Accessed 2026-10-30.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S1: Housing starts, under construction and completions, all areas, annual. https://www150.statcan.gc.ca/t1/tbl1/en/tv.action?pid=3410012601</a:t>
            </a:r>
          </a:p>
          <a:p xmlns:a="http://schemas.openxmlformats.org/drawingml/2006/main">
            <a:r>
              <a:t>Download / secondary: https://www150.statcan.gc.ca/n1/tbl/csv/34100126-eng.zip</a:t>
            </a:r>
          </a:p>
          <a:p xmlns:a="http://schemas.openxmlformats.org/drawingml/2006/main">
            <a:r>
              <a:t>Census geography updated every five years. Province-wide completions and under-construction series not published after 2022 in this table. Missing is not zero.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S3: Investment in Building Construction. https://www150.statcan.gc.ca/t1/tbl1/en/tv.action?pid=3410029301</a:t>
            </a:r>
          </a:p>
          <a:p xmlns:a="http://schemas.openxmlformats.org/drawingml/2006/main">
            <a:r>
              <a:t>Download / secondary: https://www150.statcan.gc.ca/n1/tbl/csv/34100293-eng.zip</a:t>
            </a:r>
          </a:p>
          <a:p xmlns:a="http://schemas.openxmlformats.org/drawingml/2006/main">
            <a:r>
              <a:t>Replaces 34-10-0286-01 (and earlier 34-10-0175-01). January-February 2017 constant values carry mixed-base caution in latest release. Work-type detail only current dollars; minor projects unallocated to work types. Totals may differ from components by rounding.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S4: Investment release and methodology. https://www150.statcan.gc.ca/n1/daily-quotidien/261021/dq261021a-eng.htm</a:t>
            </a:r>
          </a:p>
          <a:p xmlns:a="http://schemas.openxmlformats.org/drawingml/2006/main">
            <a:r>
              <a:t>Download / secondary: https://www23.statcan.gc.ca/imdb/p2SV.pl?Function=getSurvey&amp;SDDS=5014</a:t>
            </a:r>
          </a:p>
          <a:p xmlns:a="http://schemas.openxmlformats.org/drawingml/2006/main">
            <a:r>
              <a:t>Latest release: unadjusted revised back to 2021; seasonally adjusted back to 2018. Future releases may revise history. February 2026 release has inconsistent 2017-base wording; latest release and current methodology agree on 2023. No CPI deflation used.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S5: Detailed table catalogue and definitions. https://www.cmhc-schl.gc.ca/professionals/housing-markets-data-and-research/housing-data/data-tables/housing-market-data/monthly-housing-starts-construction-data-tables</a:t>
            </a:r>
          </a:p>
          <a:p xmlns:a="http://schemas.openxmlformats.org/drawingml/2006/main">
            <a:r>
              <a:t>Download / secondary: https://www.cmhc-schl.gc.ca/professionals/housing-markets-data-and-research/housing-data/data-tables/housing-market-data/housing-completions-dwelling-type</a:t>
            </a:r>
          </a:p>
          <a:p xmlns:a="http://schemas.openxmlformats.org/drawingml/2006/main">
            <a:r>
              <a:t>Catalogue headings alone do not establish comparability. CMHC direct file requests returned HTTP 403; do not claim detailed Excel files were downloaded. Current catalogue has a dynamic download selector. Quantitative study uses official CMHC-derived StatCan tables.</a:t>
            </a:r>
          </a:p>
          <a:p xmlns:a="http://schemas.openxmlformats.org/drawingml/2006/main">
            <a:r>
              <a:t>Accessed 2026-10-30.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S1: Housing starts, under construction and completions, all areas, annual. https://www150.statcan.gc.ca/t1/tbl1/en/tv.action?pid=3410012601</a:t>
            </a:r>
          </a:p>
          <a:p xmlns:a="http://schemas.openxmlformats.org/drawingml/2006/main">
            <a:r>
              <a:t>Download / secondary: https://www150.statcan.gc.ca/n1/tbl/csv/34100126-eng.zip</a:t>
            </a:r>
          </a:p>
          <a:p xmlns:a="http://schemas.openxmlformats.org/drawingml/2006/main">
            <a:r>
              <a:t>Census geography updated every five years. Province-wide completions and under-construction series not published after 2022 in this table. Missing is not zero.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S2: Housing starts, under construction and completions, all areas, quarterly. https://www150.statcan.gc.ca/t1/tbl1/en/tv.action?pid=3410013501</a:t>
            </a:r>
          </a:p>
          <a:p xmlns:a="http://schemas.openxmlformats.org/drawingml/2006/main">
            <a:r>
              <a:t>Download / secondary: https://www150.statcan.gc.ca/n1/tbl/csv/34100135-eng.zip</a:t>
            </a:r>
          </a:p>
          <a:p xmlns:a="http://schemas.openxmlformats.org/drawingml/2006/main">
            <a:r>
              <a:t>Correction issued 2023-11-20 for September/Q3 2023 errors. All 11 annual starts totals and eight annual completions totals reconcile exactly. Not an investment table.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S9: April 2020 survey interruption. https://www.cmhc-schl.gc.ca/media-newsroom/news-releases/2020/canadian-housing-starts-activity-diverged-regionally-april</a:t>
            </a:r>
          </a:p>
          <a:p xmlns:a="http://schemas.openxmlformats.org/drawingml/2006/main">
            <a:r>
              <a:t>Download / secondary: </a:t>
            </a:r>
          </a:p>
          <a:p xmlns:a="http://schemas.openxmlformats.org/drawingml/2006/main">
            <a:r>
              <a:t>Use current published annual series. Do not interpret original April zero entries as measured zero activity; no own imputation.</a:t>
            </a:r>
          </a:p>
          <a:p xmlns:a="http://schemas.openxmlformats.org/drawingml/2006/main">
            <a:r>
              <a:t>Accessed 2026-10-30.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S1: Housing starts, under construction and completions, all areas, annual. https://www150.statcan.gc.ca/t1/tbl1/en/tv.action?pid=3410012601</a:t>
            </a:r>
          </a:p>
          <a:p xmlns:a="http://schemas.openxmlformats.org/drawingml/2006/main">
            <a:r>
              <a:t>Download / secondary: https://www150.statcan.gc.ca/n1/tbl/csv/34100126-eng.zip</a:t>
            </a:r>
          </a:p>
          <a:p xmlns:a="http://schemas.openxmlformats.org/drawingml/2006/main">
            <a:r>
              <a:t>Census geography updated every five years. Province-wide completions and under-construction series not published after 2022 in this table. Missing is not zero.</a:t>
            </a:r>
          </a:p>
          <a:p xmlns:a="http://schemas.openxmlformats.org/drawingml/2006/main">
            <a:r>
              <a:t>Accessed 2026-10-30.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S1: Housing starts, under construction and completions, all areas, annual. https://www150.statcan.gc.ca/t1/tbl1/en/tv.action?pid=3410012601</a:t>
            </a:r>
          </a:p>
          <a:p xmlns:a="http://schemas.openxmlformats.org/drawingml/2006/main">
            <a:r>
              <a:t>Download / secondary: https://www150.statcan.gc.ca/n1/tbl/csv/34100126-eng.zip</a:t>
            </a:r>
          </a:p>
          <a:p xmlns:a="http://schemas.openxmlformats.org/drawingml/2006/main">
            <a:r>
              <a:t>Census geography updated every five years. Province-wide completions and under-construction series not published after 2022 in this table. Missing is not zero.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S3: Investment in Building Construction. https://www150.statcan.gc.ca/t1/tbl1/en/tv.action?pid=3410029301</a:t>
            </a:r>
          </a:p>
          <a:p xmlns:a="http://schemas.openxmlformats.org/drawingml/2006/main">
            <a:r>
              <a:t>Download / secondary: https://www150.statcan.gc.ca/n1/tbl/csv/34100293-eng.zip</a:t>
            </a:r>
          </a:p>
          <a:p xmlns:a="http://schemas.openxmlformats.org/drawingml/2006/main">
            <a:r>
              <a:t>Replaces 34-10-0286-01 (and earlier 34-10-0175-01). January-February 2017 constant values carry mixed-base caution in latest release. Work-type detail only current dollars; minor projects unallocated to work types. Totals may differ from components by rounding.</a:t>
            </a:r>
          </a:p>
          <a:p xmlns:a="http://schemas.openxmlformats.org/drawingml/2006/main">
            <a:r>
              <a:t>Accessed 2026-10-30.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S3: Investment in Building Construction. https://www150.statcan.gc.ca/t1/tbl1/en/tv.action?pid=3410029301</a:t>
            </a:r>
          </a:p>
          <a:p xmlns:a="http://schemas.openxmlformats.org/drawingml/2006/main">
            <a:r>
              <a:t>Download / secondary: https://www150.statcan.gc.ca/n1/tbl/csv/34100293-eng.zip</a:t>
            </a:r>
          </a:p>
          <a:p xmlns:a="http://schemas.openxmlformats.org/drawingml/2006/main">
            <a:r>
              <a:t>Replaces 34-10-0286-01 (and earlier 34-10-0175-01). January-February 2017 constant values carry mixed-base caution in latest release. Work-type detail only current dollars; minor projects unallocated to work types. Totals may differ from components by rounding.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S4: Investment release and methodology. https://www150.statcan.gc.ca/n1/daily-quotidien/261021/dq261021a-eng.htm</a:t>
            </a:r>
          </a:p>
          <a:p xmlns:a="http://schemas.openxmlformats.org/drawingml/2006/main">
            <a:r>
              <a:t>Download / secondary: https://www23.statcan.gc.ca/imdb/p2SV.pl?Function=getSurvey&amp;SDDS=5014</a:t>
            </a:r>
          </a:p>
          <a:p xmlns:a="http://schemas.openxmlformats.org/drawingml/2006/main">
            <a:r>
              <a:t>Latest release: unadjusted revised back to 2021; seasonally adjusted back to 2018. Future releases may revise history. February 2026 release has inconsistent 2017-base wording; latest release and current methodology agree on 2023. No CPI deflation used.</a:t>
            </a:r>
          </a:p>
          <a:p xmlns:a="http://schemas.openxmlformats.org/drawingml/2006/main">
            <a:r>
              <a:t>Accessed 2026-10-30.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S1: Housing starts, under construction and completions, all areas, annual. https://www150.statcan.gc.ca/t1/tbl1/en/tv.action?pid=3410012601</a:t>
            </a:r>
          </a:p>
          <a:p xmlns:a="http://schemas.openxmlformats.org/drawingml/2006/main">
            <a:r>
              <a:t>Download / secondary: https://www150.statcan.gc.ca/n1/tbl/csv/34100126-eng.zip</a:t>
            </a:r>
          </a:p>
          <a:p xmlns:a="http://schemas.openxmlformats.org/drawingml/2006/main">
            <a:r>
              <a:t>Census geography updated every five years. Province-wide completions and under-construction series not published after 2022 in this table. Missing is not zero.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S3: Investment in Building Construction. https://www150.statcan.gc.ca/t1/tbl1/en/tv.action?pid=3410029301</a:t>
            </a:r>
          </a:p>
          <a:p xmlns:a="http://schemas.openxmlformats.org/drawingml/2006/main">
            <a:r>
              <a:t>Download / secondary: https://www150.statcan.gc.ca/n1/tbl/csv/34100293-eng.zip</a:t>
            </a:r>
          </a:p>
          <a:p xmlns:a="http://schemas.openxmlformats.org/drawingml/2006/main">
            <a:r>
              <a:t>Replaces 34-10-0286-01 (and earlier 34-10-0175-01). January-February 2017 constant values carry mixed-base caution in latest release. Work-type detail only current dollars; minor projects unallocated to work types. Totals may differ from components by rounding.</a:t>
            </a:r>
          </a:p>
          <a:p xmlns:a="http://schemas.openxmlformats.org/drawingml/2006/main">
            <a:r>
              <a:t>Accessed 2026-10-30.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S3: Investment in Building Construction. https://www150.statcan.gc.ca/t1/tbl1/en/tv.action?pid=3410029301</a:t>
            </a:r>
          </a:p>
          <a:p xmlns:a="http://schemas.openxmlformats.org/drawingml/2006/main">
            <a:r>
              <a:t>Download / secondary: https://www150.statcan.gc.ca/n1/tbl/csv/34100293-eng.zip</a:t>
            </a:r>
          </a:p>
          <a:p xmlns:a="http://schemas.openxmlformats.org/drawingml/2006/main">
            <a:r>
              <a:t>Replaces 34-10-0286-01 (and earlier 34-10-0175-01). January-February 2017 constant values carry mixed-base caution in latest release. Work-type detail only current dollars; minor projects unallocated to work types. Totals may differ from components by rounding.</a:t>
            </a:r>
          </a:p>
          <a:p xmlns:a="http://schemas.openxmlformats.org/drawingml/2006/main">
            <a:r>
              <a:t>Accessed 2026-10-30.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S3: Investment in Building Construction. https://www150.statcan.gc.ca/t1/tbl1/en/tv.action?pid=3410029301</a:t>
            </a:r>
          </a:p>
          <a:p xmlns:a="http://schemas.openxmlformats.org/drawingml/2006/main">
            <a:r>
              <a:t>Download / secondary: https://www150.statcan.gc.ca/n1/tbl/csv/34100293-eng.zip</a:t>
            </a:r>
          </a:p>
          <a:p xmlns:a="http://schemas.openxmlformats.org/drawingml/2006/main">
            <a:r>
              <a:t>Replaces 34-10-0286-01 (and earlier 34-10-0175-01). January-February 2017 constant values carry mixed-base caution in latest release. Work-type detail only current dollars; minor projects unallocated to work types. Totals may differ from components by rounding.</a:t>
            </a:r>
          </a:p>
          <a:p xmlns:a="http://schemas.openxmlformats.org/drawingml/2006/main">
            <a:r>
              <a:t>Accessed 2026-10-30.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S1: Housing starts, under construction and completions, all areas, annual. https://www150.statcan.gc.ca/t1/tbl1/en/tv.action?pid=3410012601</a:t>
            </a:r>
          </a:p>
          <a:p xmlns:a="http://schemas.openxmlformats.org/drawingml/2006/main">
            <a:r>
              <a:t>Download / secondary: https://www150.statcan.gc.ca/n1/tbl/csv/34100126-eng.zip</a:t>
            </a:r>
          </a:p>
          <a:p xmlns:a="http://schemas.openxmlformats.org/drawingml/2006/main">
            <a:r>
              <a:t>Census geography updated every five years. Province-wide completions and under-construction series not published after 2022 in this table. Missing is not zero.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S2: Housing starts, under construction and completions, all areas, quarterly. https://www150.statcan.gc.ca/t1/tbl1/en/tv.action?pid=3410013501</a:t>
            </a:r>
          </a:p>
          <a:p xmlns:a="http://schemas.openxmlformats.org/drawingml/2006/main">
            <a:r>
              <a:t>Download / secondary: https://www150.statcan.gc.ca/n1/tbl/csv/34100135-eng.zip</a:t>
            </a:r>
          </a:p>
          <a:p xmlns:a="http://schemas.openxmlformats.org/drawingml/2006/main">
            <a:r>
              <a:t>Correction issued 2023-11-20 for September/Q3 2023 errors. All 11 annual starts totals and eight annual completions totals reconcile exactly. Not an investment table.</a:t>
            </a:r>
          </a:p>
          <a:p xmlns:a="http://schemas.openxmlformats.org/drawingml/2006/main">
            <a:r>
              <a:t>Accessed 2026-10-30.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S1: Housing starts, under construction and completions, all areas, annual. https://www150.statcan.gc.ca/t1/tbl1/en/tv.action?pid=3410012601</a:t>
            </a:r>
          </a:p>
          <a:p xmlns:a="http://schemas.openxmlformats.org/drawingml/2006/main">
            <a:r>
              <a:t>Download / secondary: https://www150.statcan.gc.ca/n1/tbl/csv/34100126-eng.zip</a:t>
            </a:r>
          </a:p>
          <a:p xmlns:a="http://schemas.openxmlformats.org/drawingml/2006/main">
            <a:r>
              <a:t>Census geography updated every five years. Province-wide completions and under-construction series not published after 2022 in this table. Missing is not zero.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S5: Detailed table catalogue and definitions. https://www.cmhc-schl.gc.ca/professionals/housing-markets-data-and-research/housing-data/data-tables/housing-market-data/monthly-housing-starts-construction-data-tables</a:t>
            </a:r>
          </a:p>
          <a:p xmlns:a="http://schemas.openxmlformats.org/drawingml/2006/main">
            <a:r>
              <a:t>Download / secondary: https://www.cmhc-schl.gc.ca/professionals/housing-markets-data-and-research/housing-data/data-tables/housing-market-data/housing-completions-dwelling-type</a:t>
            </a:r>
          </a:p>
          <a:p xmlns:a="http://schemas.openxmlformats.org/drawingml/2006/main">
            <a:r>
              <a:t>Catalogue headings alone do not establish comparability. CMHC direct file requests returned HTTP 403; do not claim detailed Excel files were downloaded. Current catalogue has a dynamic download selector. Quantitative study uses official CMHC-derived StatCan tables.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S6: Completions coverage changes. https://www.cmhc-schl.gc.ca/observer/2025/modernizing-housing-data-closing-gap</a:t>
            </a:r>
          </a:p>
          <a:p xmlns:a="http://schemas.openxmlformats.org/drawingml/2006/main">
            <a:r>
              <a:t>Download / secondary: https://www.pbo-dpb.ca/en/additional-analyses--analyses-complementaires/BLOG-2425-008--evolution-canada-social-housing-stock--evolution-parc-logements-sociaux-canada</a:t>
            </a:r>
          </a:p>
          <a:p xmlns:a="http://schemas.openxmlformats.org/drawingml/2006/main">
            <a:r>
              <a:t>Urban 10,000+ coverage reintroduced during 2025, not a complete all-area provincial backfill.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S7: 2025 housing completions by province and dwelling type. https://housing-infrastructure.canada.ca/pd-dp/parl/2026/06/cow/cow-a-eng.html</a:t>
            </a:r>
          </a:p>
          <a:p xmlns:a="http://schemas.openxmlformats.org/drawingml/2006/main">
            <a:r>
              <a:t>Download / secondary: https://housing-infrastructure.canada.ca/pd-dp/parl/2026/03/huma/huma-a-eng.html</a:t>
            </a:r>
          </a:p>
          <a:p xmlns:a="http://schemas.openxmlformats.org/drawingml/2006/main">
            <a:r>
              <a:t>Expansion to CAs and other urban 10,000+ begins Q3 2025; official briefing says 12-month provincial comparisons possible late 2026. No 2025 YoY or growth versus 2022 calculated.</a:t>
            </a:r>
          </a:p>
          <a:p xmlns:a="http://schemas.openxmlformats.org/drawingml/2006/main">
            <a:r>
              <a:t>Accessed 2026-10-30.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S3: Investment in Building Construction. https://www150.statcan.gc.ca/t1/tbl1/en/tv.action?pid=3410029301</a:t>
            </a:r>
          </a:p>
          <a:p xmlns:a="http://schemas.openxmlformats.org/drawingml/2006/main">
            <a:r>
              <a:t>Download / secondary: https://www150.statcan.gc.ca/n1/tbl/csv/34100293-eng.zip</a:t>
            </a:r>
          </a:p>
          <a:p xmlns:a="http://schemas.openxmlformats.org/drawingml/2006/main">
            <a:r>
              <a:t>Replaces 34-10-0286-01 (and earlier 34-10-0175-01). January-February 2017 constant values carry mixed-base caution in latest release. Work-type detail only current dollars; minor projects unallocated to work types. Totals may differ from components by rounding.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S4: Investment release and methodology. https://www150.statcan.gc.ca/n1/daily-quotidien/261021/dq261021a-eng.htm</a:t>
            </a:r>
          </a:p>
          <a:p xmlns:a="http://schemas.openxmlformats.org/drawingml/2006/main">
            <a:r>
              <a:t>Download / secondary: https://www23.statcan.gc.ca/imdb/p2SV.pl?Function=getSurvey&amp;SDDS=5014</a:t>
            </a:r>
          </a:p>
          <a:p xmlns:a="http://schemas.openxmlformats.org/drawingml/2006/main">
            <a:r>
              <a:t>Latest release: unadjusted revised back to 2021; seasonally adjusted back to 2018. Future releases may revise history. February 2026 release has inconsistent 2017-base wording; latest release and current methodology agree on 2023. No CPI deflation used.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S8: 2025 release and Montréal context. https://www.cmhc-schl.gc.ca/media-newsroom/news-releases/2026/housing-starts-december-2025</a:t>
            </a:r>
          </a:p>
          <a:p xmlns:a="http://schemas.openxmlformats.org/drawingml/2006/main">
            <a:r>
              <a:t>Download / secondary: https://www.cmhc-schl.gc.ca/media-newsroom/news-releases/2026/spring-2026-housing-supply-report</a:t>
            </a:r>
          </a:p>
          <a:p xmlns:a="http://schemas.openxmlformats.org/drawingml/2006/main">
            <a:r>
              <a:t>Montréal findings not extrapolated to province-wide rental shares. This study makes no forecast or profitability finding.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S9: April 2020 survey interruption. https://www.cmhc-schl.gc.ca/media-newsroom/news-releases/2020/canadian-housing-starts-activity-diverged-regionally-april</a:t>
            </a:r>
          </a:p>
          <a:p xmlns:a="http://schemas.openxmlformats.org/drawingml/2006/main">
            <a:r>
              <a:t>Download / secondary: </a:t>
            </a:r>
          </a:p>
          <a:p xmlns:a="http://schemas.openxmlformats.org/drawingml/2006/main">
            <a:r>
              <a:t>Use current published annual series. Do not interpret original April zero entries as measured zero activity; no own imputation.</a:t>
            </a:r>
          </a:p>
          <a:p xmlns:a="http://schemas.openxmlformats.org/drawingml/2006/main">
            <a:r>
              <a:t>Accessed 2026-10-30.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S10: Financing backdrop. https://www.bankofcanada.ca/2023/07/fad-press-release-2023-07-12/</a:t>
            </a:r>
          </a:p>
          <a:p xmlns:a="http://schemas.openxmlformats.org/drawingml/2006/main">
            <a:r>
              <a:t>Download / secondary: https://www.bankofcanada.ca/core-functions/monetary-policy/key-interest-rate/</a:t>
            </a:r>
          </a:p>
          <a:p xmlns:a="http://schemas.openxmlformats.org/drawingml/2006/main">
            <a:r>
              <a:t>Policy rate is not a project borrowing rate. Timing does not identify effects on construction.</a:t>
            </a:r>
          </a:p>
          <a:p xmlns:a="http://schemas.openxmlformats.org/drawingml/2006/main">
            <a:r>
              <a:t>Accessed 2026-10-30.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S1: Housing starts, under construction and completions, all areas, annual (34-10-0126-01). https://www150.statcan.gc.ca/t1/tbl1/en/tv.action?pid=3410012601</a:t>
            </a:r>
          </a:p>
          <a:p xmlns:a="http://schemas.openxmlformats.org/drawingml/2006/main">
            <a:r>
              <a:t>https://www150.statcan.gc.ca/n1/tbl/csv/34100126-eng.zip</a:t>
            </a:r>
          </a:p>
          <a:p xmlns:a="http://schemas.openxmlformats.org/drawingml/2006/main">
            <a:r>
              <a:t>Census geography updated every five years. Province-wide completions and under-construction series not published after 2022 in this table. Missing is not zero.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S2: Housing starts, under construction and completions, all areas, quarterly (34-10-0135-01). https://www150.statcan.gc.ca/t1/tbl1/en/tv.action?pid=3410013501</a:t>
            </a:r>
          </a:p>
          <a:p xmlns:a="http://schemas.openxmlformats.org/drawingml/2006/main">
            <a:r>
              <a:t>https://www150.statcan.gc.ca/n1/tbl/csv/34100135-eng.zip</a:t>
            </a:r>
          </a:p>
          <a:p xmlns:a="http://schemas.openxmlformats.org/drawingml/2006/main">
            <a:r>
              <a:t>Correction issued 2023-11-20 for September/Q3 2023 errors. All 11 annual starts totals and eight annual completions totals reconcile exactly. Not an investment table.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S3: Investment in Building Construction (34-10-0293-01; survey 5014). https://www150.statcan.gc.ca/t1/tbl1/en/tv.action?pid=3410029301</a:t>
            </a:r>
          </a:p>
          <a:p xmlns:a="http://schemas.openxmlformats.org/drawingml/2006/main">
            <a:r>
              <a:t>https://www150.statcan.gc.ca/n1/tbl/csv/34100293-eng.zip</a:t>
            </a:r>
          </a:p>
          <a:p xmlns:a="http://schemas.openxmlformats.org/drawingml/2006/main">
            <a:r>
              <a:t>Replaces 34-10-0286-01 (and earlier 34-10-0175-01). January-February 2017 constant values carry mixed-base caution in latest release. Work-type detail only current dollars; minor projects unallocated to work types. Totals may differ from components by rounding.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S4: Investment release and methodology (Daily 2026-10-21; survey 5014). https://www150.statcan.gc.ca/n1/daily-quotidien/261021/dq261021a-eng.htm</a:t>
            </a:r>
          </a:p>
          <a:p xmlns:a="http://schemas.openxmlformats.org/drawingml/2006/main">
            <a:r>
              <a:t>https://www23.statcan.gc.ca/imdb/p2SV.pl?Function=getSurvey&amp;SDDS=5014</a:t>
            </a:r>
          </a:p>
          <a:p xmlns:a="http://schemas.openxmlformats.org/drawingml/2006/main">
            <a:r>
              <a:t>Latest release: unadjusted revised back to 2021; seasonally adjusted back to 2018. Future releases may revise history. February 2026 release has inconsistent 2017-base wording; latest release and current methodology agree on 2023. No CPI deflation used.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S5: Detailed table catalogue and definitions (Monthly Housing Starts and Other Construction Data Tables). https://www.cmhc-schl.gc.ca/professionals/housing-markets-data-and-research/housing-data/data-tables/housing-market-data/monthly-housing-starts-construction-data-tables</a:t>
            </a:r>
          </a:p>
          <a:p xmlns:a="http://schemas.openxmlformats.org/drawingml/2006/main">
            <a:r>
              <a:t>https://www.cmhc-schl.gc.ca/professionals/housing-markets-data-and-research/housing-data/data-tables/housing-market-data/housing-completions-dwelling-type</a:t>
            </a:r>
          </a:p>
          <a:p xmlns:a="http://schemas.openxmlformats.org/drawingml/2006/main">
            <a:r>
              <a:t>Catalogue headings alone do not establish comparability. CMHC direct file requests returned HTTP 403; do not claim detailed Excel files were downloaded. Current catalogue has a dynamic download selector. Quantitative study uses official CMHC-derived StatCan tables.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S6: Completions coverage changes (Modernizing Housing Data; PBO BLOG-2425-008). https://www.cmhc-schl.gc.ca/observer/2025/modernizing-housing-data-closing-gap</a:t>
            </a:r>
          </a:p>
          <a:p xmlns:a="http://schemas.openxmlformats.org/drawingml/2006/main">
            <a:r>
              <a:t>https://www.pbo-dpb.ca/en/additional-analyses--analyses-complementaires/BLOG-2425-008--evolution-canada-social-housing-stock--evolution-parc-logements-sociaux-canada</a:t>
            </a:r>
          </a:p>
          <a:p xmlns:a="http://schemas.openxmlformats.org/drawingml/2006/main">
            <a:r>
              <a:t>Urban 10,000+ coverage reintroduced during 2025, not a complete all-area provincial backfill.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S7: 2025 housing completions by province and dwelling type (Key Issues, June 2026). https://housing-infrastructure.canada.ca/pd-dp/parl/2026/06/cow/cow-a-eng.html</a:t>
            </a:r>
          </a:p>
          <a:p xmlns:a="http://schemas.openxmlformats.org/drawingml/2006/main">
            <a:r>
              <a:t>https://housing-infrastructure.canada.ca/pd-dp/parl/2026/03/huma/huma-a-eng.html</a:t>
            </a:r>
          </a:p>
          <a:p xmlns:a="http://schemas.openxmlformats.org/drawingml/2006/main">
            <a:r>
              <a:t>Expansion to CAs and other urban 10,000+ begins Q3 2025; official briefing says 12-month provincial comparisons possible late 2026. No 2025 YoY or growth versus 2022 calculated.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S8: 2025 release and Montréal context (Housing Starts, December 2025). https://www.cmhc-schl.gc.ca/media-newsroom/news-releases/2026/housing-starts-december-2025</a:t>
            </a:r>
          </a:p>
          <a:p xmlns:a="http://schemas.openxmlformats.org/drawingml/2006/main">
            <a:r>
              <a:t>https://www.cmhc-schl.gc.ca/media-newsroom/news-releases/2026/spring-2026-housing-supply-report</a:t>
            </a:r>
          </a:p>
          <a:p xmlns:a="http://schemas.openxmlformats.org/drawingml/2006/main">
            <a:r>
              <a:t>Montréal findings not extrapolated to province-wide rental shares. This study makes no forecast or profitability finding.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S9: April 2020 survey interruption (2020-05-08 release). https://www.cmhc-schl.gc.ca/media-newsroom/news-releases/2020/canadian-housing-starts-activity-diverged-regionally-april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Use current published annual series. Do not interpret original April zero entries as measured zero activity; no own imputation.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S10: Financing backdrop (Policy rate decisions). https://www.bankofcanada.ca/2023/07/fad-press-release-2023-07-12/</a:t>
            </a:r>
          </a:p>
          <a:p xmlns:a="http://schemas.openxmlformats.org/drawingml/2006/main">
            <a:r>
              <a:t>https://www.bankofcanada.ca/core-functions/monetary-policy/key-interest-rate/</a:t>
            </a:r>
          </a:p>
          <a:p xmlns:a="http://schemas.openxmlformats.org/drawingml/2006/main">
            <a:r>
              <a:t>Policy rate is not a project borrowing rate. Timing does not identify effects on construction.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1b887a90ec4f6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e7f5fdb2f3486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961e92d3c04d6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f8edd9f7264be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ba4f7f121148a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60495550cb44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685FE23-DE45-4AF6-A784-648273D595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B55BC0E-51A4-4940-917E-28387A290A0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0295191-0C9A-46B7-AC24-4EFC70BE65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F0D908E-3921-4ABF-8544-8909796FB6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D910FC6-509B-424E-B273-58BC88A61F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FBB0890-DBA3-4CC6-9975-6E41510432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53EB91E-9B29-44B1-ADC6-AB1A32199B8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C193E9E-0370-44CE-869D-42D51BEB61A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35C1CA0-DAC1-4BB1-B3AD-571996074A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2A13A78-2EAB-4474-94B7-642C8CED6B5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ac39ed896f48da" /><Relationship Type="http://schemas.openxmlformats.org/officeDocument/2006/relationships/slideLayout" Target="/ppt/slideLayouts/slideLayout1.xml" Id="R157eeda6f4284ef4" /><Relationship Type="http://schemas.openxmlformats.org/officeDocument/2006/relationships/slideLayout" Target="/ppt/slideLayouts/slideLayout2.xml" Id="Rd91e55442b0749ef" /><Relationship Type="http://schemas.openxmlformats.org/officeDocument/2006/relationships/slideLayout" Target="/ppt/slideLayouts/slideLayout3.xml" Id="Rac25cc9ab3544cc2" /><Relationship Type="http://schemas.openxmlformats.org/officeDocument/2006/relationships/slideLayout" Target="/ppt/slideLayouts/slideLayout4.xml" Id="Re5983ecdba344120" /><Relationship Type="http://schemas.openxmlformats.org/officeDocument/2006/relationships/slideLayout" Target="/ppt/slideLayouts/slideLayout5.xml" Id="R706ed7a051e54a54" /><Relationship Type="http://schemas.openxmlformats.org/officeDocument/2006/relationships/slideLayout" Target="/ppt/slideLayouts/slideLayout6.xml" Id="R792f060dc5364a7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7eeda6f4284ef4"/>
    <p:sldLayoutId xmlns:r="http://schemas.openxmlformats.org/officeDocument/2006/relationships" id="2147483650" r:id="Rd91e55442b0749ef"/>
    <p:sldLayoutId xmlns:r="http://schemas.openxmlformats.org/officeDocument/2006/relationships" id="2147483651" r:id="Rac25cc9ab3544cc2"/>
    <p:sldLayoutId xmlns:r="http://schemas.openxmlformats.org/officeDocument/2006/relationships" id="2147483652" r:id="Re5983ecdba344120"/>
    <p:sldLayoutId xmlns:r="http://schemas.openxmlformats.org/officeDocument/2006/relationships" id="2147483653" r:id="R706ed7a051e54a54"/>
    <p:sldLayoutId xmlns:r="http://schemas.openxmlformats.org/officeDocument/2006/relationships" id="2147483654" r:id="R792f060dc5364a7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4b916cc34f4fd0" /><Relationship Type="http://schemas.openxmlformats.org/officeDocument/2006/relationships/image" Target="/ppt/media/image.png" Id="R49f8ae7524a64327" /><Relationship Type="http://schemas.openxmlformats.org/officeDocument/2006/relationships/notesSlide" Target="/ppt/notesSlides/notesSlide1.xml" Id="Rf8d776795217404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66127c335248f9" /><Relationship Type="http://schemas.openxmlformats.org/officeDocument/2006/relationships/image" Target="/ppt/media/image2.png" Id="Rbd6df936c7be47dd" /><Relationship Type="http://schemas.openxmlformats.org/officeDocument/2006/relationships/notesSlide" Target="/ppt/notesSlides/notesSlide2.xml" Id="R5507ea4adc3a49e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f512d4647b4f8c" /><Relationship Type="http://schemas.openxmlformats.org/officeDocument/2006/relationships/image" Target="/ppt/media/image3.png" Id="R877e7d666cc249a2" /><Relationship Type="http://schemas.openxmlformats.org/officeDocument/2006/relationships/notesSlide" Target="/ppt/notesSlides/notesSlide3.xml" Id="Rf237166460b34b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8e6596f838493b" /><Relationship Type="http://schemas.openxmlformats.org/officeDocument/2006/relationships/chart" Target="/ppt/slides/charts/chart1.xml" Id="R2f86222602e34502" /><Relationship Type="http://schemas.openxmlformats.org/officeDocument/2006/relationships/image" Target="/ppt/media/image4.png" Id="Re67cc66e620645a1" /><Relationship Type="http://schemas.openxmlformats.org/officeDocument/2006/relationships/notesSlide" Target="/ppt/notesSlides/notesSlide4.xml" Id="R767ca2ea0d3948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444c8d719f4c49" /><Relationship Type="http://schemas.openxmlformats.org/officeDocument/2006/relationships/chart" Target="/ppt/slides/charts/chart2.xml" Id="Rced2895bfe1b41c3" /><Relationship Type="http://schemas.openxmlformats.org/officeDocument/2006/relationships/image" Target="/ppt/media/image5.png" Id="R9c6f301d3be34849" /><Relationship Type="http://schemas.openxmlformats.org/officeDocument/2006/relationships/notesSlide" Target="/ppt/notesSlides/notesSlide5.xml" Id="Rcf0996b74a1b4a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48ec5bfc6c4ac9" /><Relationship Type="http://schemas.openxmlformats.org/officeDocument/2006/relationships/chart" Target="/ppt/slides/charts/chart3.xml" Id="R2f4392755d3141c0" /><Relationship Type="http://schemas.openxmlformats.org/officeDocument/2006/relationships/image" Target="/ppt/media/image6.png" Id="R1bcb023eabea43b4" /><Relationship Type="http://schemas.openxmlformats.org/officeDocument/2006/relationships/notesSlide" Target="/ppt/notesSlides/notesSlide6.xml" Id="R316cdfd1cb2747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52dbb65c4e44ad" /><Relationship Type="http://schemas.openxmlformats.org/officeDocument/2006/relationships/chart" Target="/ppt/slides/charts/chart4.xml" Id="R4a797be217164749" /><Relationship Type="http://schemas.openxmlformats.org/officeDocument/2006/relationships/image" Target="/ppt/media/image7.png" Id="R6aa89f7520954b40" /><Relationship Type="http://schemas.openxmlformats.org/officeDocument/2006/relationships/notesSlide" Target="/ppt/notesSlides/notesSlide7.xml" Id="Rb4fcf777923845a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0f52eb88cb42fb" /><Relationship Type="http://schemas.openxmlformats.org/officeDocument/2006/relationships/chart" Target="/ppt/slides/charts/chart5.xml" Id="R376ba696793b4b5a" /><Relationship Type="http://schemas.openxmlformats.org/officeDocument/2006/relationships/image" Target="/ppt/media/image8.png" Id="Rd7b25693f17a4d5e" /><Relationship Type="http://schemas.openxmlformats.org/officeDocument/2006/relationships/notesSlide" Target="/ppt/notesSlides/notesSlide8.xml" Id="Rd15ede18c40f435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81822375cc477f" /><Relationship Type="http://schemas.openxmlformats.org/officeDocument/2006/relationships/chart" Target="/ppt/slides/charts/chart6.xml" Id="R2fab74e7545a4bc8" /><Relationship Type="http://schemas.openxmlformats.org/officeDocument/2006/relationships/image" Target="/ppt/media/image9.png" Id="Rfe7a3a8607474c18" /><Relationship Type="http://schemas.openxmlformats.org/officeDocument/2006/relationships/notesSlide" Target="/ppt/notesSlides/notesSlide9.xml" Id="Re6e527ee952e4db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bba4f0252e4ebf" /><Relationship Type="http://schemas.openxmlformats.org/officeDocument/2006/relationships/chart" Target="/ppt/slides/charts/chart7.xml" Id="R7304e0ec939a4e33" /><Relationship Type="http://schemas.openxmlformats.org/officeDocument/2006/relationships/image" Target="/ppt/media/image10.png" Id="Rb173367ad53a4cd9" /><Relationship Type="http://schemas.openxmlformats.org/officeDocument/2006/relationships/notesSlide" Target="/ppt/notesSlides/notesSlide10.xml" Id="R49b8afa6f16f4d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4eb0c5933e40ec" /><Relationship Type="http://schemas.openxmlformats.org/officeDocument/2006/relationships/chart" Target="/ppt/slides/charts/chart8.xml" Id="Rd92fabee994845d0" /><Relationship Type="http://schemas.openxmlformats.org/officeDocument/2006/relationships/image" Target="/ppt/media/image11.png" Id="Rdfb2083ba7344844" /><Relationship Type="http://schemas.openxmlformats.org/officeDocument/2006/relationships/notesSlide" Target="/ppt/notesSlides/notesSlide11.xml" Id="R241eb631a6de460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1d30d16b4f4619" /><Relationship Type="http://schemas.openxmlformats.org/officeDocument/2006/relationships/image" Target="/ppt/media/image12.png" Id="Raf15f919d6354a88" /><Relationship Type="http://schemas.openxmlformats.org/officeDocument/2006/relationships/notesSlide" Target="/ppt/notesSlides/notesSlide12.xml" Id="R6a1cae3747974dd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c965ae406b49ef" /><Relationship Type="http://schemas.openxmlformats.org/officeDocument/2006/relationships/image" Target="/ppt/media/image13.png" Id="R541296877e0e46c5" /><Relationship Type="http://schemas.openxmlformats.org/officeDocument/2006/relationships/notesSlide" Target="/ppt/notesSlides/notesSlide13.xml" Id="Ree0fbcbc2535400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df3ebd8a1f4bc4" /><Relationship Type="http://schemas.openxmlformats.org/officeDocument/2006/relationships/image" Target="/ppt/media/image14.png" Id="R555476b86736475b" /><Relationship Type="http://schemas.openxmlformats.org/officeDocument/2006/relationships/notesSlide" Target="/ppt/notesSlides/notesSlide14.xml" Id="R48e1da2af90a4444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_rels/chart5.xml.rels><Relationships xmlns="http://schemas.openxmlformats.org/package/2006/relationships"><Relationship Id="rIdChartSnapshot1" Type="http://schemas.openxmlformats.org/officeDocument/2006/relationships/package" Target="../../embeddings/chart-data-snapshot-005.xlsx"/></Relationships>
</file>

<file path=ppt/slides/charts/_rels/chart6.xml.rels><Relationships xmlns="http://schemas.openxmlformats.org/package/2006/relationships"><Relationship Id="rIdChartSnapshot1" Type="http://schemas.openxmlformats.org/officeDocument/2006/relationships/package" Target="../../embeddings/chart-data-snapshot-006.xlsx"/></Relationships>
</file>

<file path=ppt/slides/charts/_rels/chart7.xml.rels><Relationships xmlns="http://schemas.openxmlformats.org/package/2006/relationships"><Relationship Id="rIdChartSnapshot1" Type="http://schemas.openxmlformats.org/officeDocument/2006/relationships/package" Target="../../embeddings/chart-data-snapshot-007.xlsx"/></Relationships>
</file>

<file path=ppt/slides/charts/_rels/chart8.xml.rels><Relationships xmlns="http://schemas.openxmlformats.org/package/2006/relationships"><Relationship Id="rIdChartSnapshot1" Type="http://schemas.openxmlformats.org/officeDocument/2006/relationships/package" Target="../../embeddings/chart-data-snapshot-008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Housing starts</c:v>
          </c:tx>
          <c:spPr>
            <a:solidFill xmlns:a="http://schemas.openxmlformats.org/drawingml/2006/main">
              <a:srgbClr val="0F2D4A"/>
            </a:solidFill>
            <a:ln xmlns:a="http://schemas.openxmlformats.org/drawingml/2006/main" w="28575">
              <a:solidFill>
                <a:srgbClr val="0F2D4A"/>
              </a:solidFill>
              <a:prstDash val="solid"/>
            </a:ln>
          </c:spPr>
          <c:invertIfNegative val="0"/>
          <c:cat>
            <c:numRef>
              <c:f>'Chart Data'!$A$2:$A$12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'Chart Data'!$B$2:$B$12</c:f>
              <c:numCache>
                <c:formatCode>0</c:formatCode>
                <c:ptCount val="11"/>
                <c:pt idx="0">
                  <c:v>37.926</c:v>
                </c:pt>
                <c:pt idx="1">
                  <c:v>38.935</c:v>
                </c:pt>
                <c:pt idx="2">
                  <c:v>46.495</c:v>
                </c:pt>
                <c:pt idx="3">
                  <c:v>46.874</c:v>
                </c:pt>
                <c:pt idx="4">
                  <c:v>47.967</c:v>
                </c:pt>
                <c:pt idx="5">
                  <c:v>54.066</c:v>
                </c:pt>
                <c:pt idx="6">
                  <c:v>67.81</c:v>
                </c:pt>
                <c:pt idx="7">
                  <c:v>57.107</c:v>
                </c:pt>
                <c:pt idx="8">
                  <c:v>38.912</c:v>
                </c:pt>
                <c:pt idx="9">
                  <c:v>48.713</c:v>
                </c:pt>
                <c:pt idx="10">
                  <c:v>59.864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5"/>
        <c:overlap val="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DE5EB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80"/>
          <c:min val="0"/>
        </c:scaling>
        <c:delete val="0"/>
        <c:axPos val="l"/>
        <c:majorGridlines>
          <c:spPr>
            <a:ln xmlns:a="http://schemas.openxmlformats.org/drawingml/2006/main" w="6668">
              <a:solidFill>
                <a:srgbClr val="DDE5EB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125">
                    <a:solidFill>
                      <a:srgbClr val="596B7B"/>
                    </a:solidFill>
                    <a:latin typeface="Arial"/>
                    <a:ea typeface="Arial"/>
                    <a:cs typeface="Arial"/>
                  </a:rPr>
                  <a:t>Thousands of dwellings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596B7B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  <c:dispBlanksAs val="gap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stacked"/>
        <c:varyColors val="0"/>
        <c:ser>
          <c:idx val="0"/>
          <c:order val="0"/>
          <c:tx>
            <c:v>Single-detached</c:v>
          </c:tx>
          <c:spPr>
            <a:solidFill xmlns:a="http://schemas.openxmlformats.org/drawingml/2006/main">
              <a:srgbClr val="0F2D4A"/>
            </a:solidFill>
            <a:ln xmlns:a="http://schemas.openxmlformats.org/drawingml/2006/main" w="28575">
              <a:solidFill>
                <a:srgbClr val="0F2D4A"/>
              </a:solidFill>
              <a:prstDash val="solid"/>
            </a:ln>
          </c:spPr>
          <c:invertIfNegative val="0"/>
          <c:cat>
            <c:numRef>
              <c:f>'Chart Data'!$A$2:$A$12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'Chart Data'!$B$2:$B$12</c:f>
              <c:numCache>
                <c:formatCode>0</c:formatCode>
                <c:ptCount val="11"/>
                <c:pt idx="0">
                  <c:v>9.698</c:v>
                </c:pt>
                <c:pt idx="1">
                  <c:v>10.737</c:v>
                </c:pt>
                <c:pt idx="2">
                  <c:v>10.711</c:v>
                </c:pt>
                <c:pt idx="3">
                  <c:v>10.06</c:v>
                </c:pt>
                <c:pt idx="4">
                  <c:v>8.989</c:v>
                </c:pt>
                <c:pt idx="5">
                  <c:v>10.861</c:v>
                </c:pt>
                <c:pt idx="6">
                  <c:v>14.826</c:v>
                </c:pt>
                <c:pt idx="7">
                  <c:v>12.441</c:v>
                </c:pt>
                <c:pt idx="8">
                  <c:v>8.601</c:v>
                </c:pt>
                <c:pt idx="9">
                  <c:v>8.558</c:v>
                </c:pt>
                <c:pt idx="10">
                  <c:v>8.477</c:v>
                </c:pt>
              </c:numCache>
            </c:numRef>
          </c:val>
        </c:ser>
        <c:ser>
          <c:idx val="1"/>
          <c:order val="1"/>
          <c:tx>
            <c:v>Other multiples</c:v>
          </c:tx>
          <c:spPr>
            <a:solidFill xmlns:a="http://schemas.openxmlformats.org/drawingml/2006/main">
              <a:srgbClr val="BF7B36"/>
            </a:solidFill>
            <a:ln xmlns:a="http://schemas.openxmlformats.org/drawingml/2006/main" w="28575">
              <a:solidFill>
                <a:srgbClr val="BF7B36"/>
              </a:solidFill>
              <a:prstDash val="solid"/>
            </a:ln>
          </c:spPr>
          <c:invertIfNegative val="0"/>
          <c:cat>
            <c:numRef>
              <c:f>'Chart Data'!$C$2:$C$12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'Chart Data'!$D$2:$D$12</c:f>
              <c:numCache>
                <c:formatCode>0</c:formatCode>
                <c:ptCount val="11"/>
                <c:pt idx="0">
                  <c:v>3.895</c:v>
                </c:pt>
                <c:pt idx="1">
                  <c:v>4.698</c:v>
                </c:pt>
                <c:pt idx="2">
                  <c:v>4.653</c:v>
                </c:pt>
                <c:pt idx="3">
                  <c:v>4.908</c:v>
                </c:pt>
                <c:pt idx="4">
                  <c:v>4.753</c:v>
                </c:pt>
                <c:pt idx="5">
                  <c:v>5.134</c:v>
                </c:pt>
                <c:pt idx="6">
                  <c:v>6.265</c:v>
                </c:pt>
                <c:pt idx="7">
                  <c:v>4.384</c:v>
                </c:pt>
                <c:pt idx="8">
                  <c:v>2.342</c:v>
                </c:pt>
                <c:pt idx="9">
                  <c:v>2.841</c:v>
                </c:pt>
                <c:pt idx="10">
                  <c:v>3.716</c:v>
                </c:pt>
              </c:numCache>
            </c:numRef>
          </c:val>
        </c:ser>
        <c:ser>
          <c:idx val="2"/>
          <c:order val="2"/>
          <c:tx>
            <c:v>Apartment/other</c:v>
          </c:tx>
          <c:spPr>
            <a:solidFill xmlns:a="http://schemas.openxmlformats.org/drawingml/2006/main">
              <a:srgbClr val="1EB0A6"/>
            </a:solidFill>
            <a:ln xmlns:a="http://schemas.openxmlformats.org/drawingml/2006/main" w="28575">
              <a:solidFill>
                <a:srgbClr val="1EB0A6"/>
              </a:solidFill>
              <a:prstDash val="solid"/>
            </a:ln>
          </c:spPr>
          <c:invertIfNegative val="0"/>
          <c:cat>
            <c:numRef>
              <c:f>'Chart Data'!$E$2:$E$12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'Chart Data'!$F$2:$F$12</c:f>
              <c:numCache>
                <c:formatCode>0</c:formatCode>
                <c:ptCount val="11"/>
                <c:pt idx="0">
                  <c:v>24.333</c:v>
                </c:pt>
                <c:pt idx="1">
                  <c:v>23.5</c:v>
                </c:pt>
                <c:pt idx="2">
                  <c:v>31.131</c:v>
                </c:pt>
                <c:pt idx="3">
                  <c:v>31.906</c:v>
                </c:pt>
                <c:pt idx="4">
                  <c:v>34.225</c:v>
                </c:pt>
                <c:pt idx="5">
                  <c:v>38.071</c:v>
                </c:pt>
                <c:pt idx="6">
                  <c:v>46.719</c:v>
                </c:pt>
                <c:pt idx="7">
                  <c:v>40.282</c:v>
                </c:pt>
                <c:pt idx="8">
                  <c:v>27.969</c:v>
                </c:pt>
                <c:pt idx="9">
                  <c:v>37.314</c:v>
                </c:pt>
                <c:pt idx="10">
                  <c:v>47.671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5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DE5EB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80"/>
          <c:min val="0"/>
        </c:scaling>
        <c:delete val="0"/>
        <c:axPos val="l"/>
        <c:majorGridlines>
          <c:spPr>
            <a:ln xmlns:a="http://schemas.openxmlformats.org/drawingml/2006/main" w="6668">
              <a:solidFill>
                <a:srgbClr val="DDE5EB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125">
                    <a:solidFill>
                      <a:srgbClr val="596B7B"/>
                    </a:solidFill>
                    <a:latin typeface="Arial"/>
                    <a:ea typeface="Arial"/>
                    <a:cs typeface="Arial"/>
                  </a:rPr>
                  <a:t>Thousands of dwellings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596B7B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125">
              <a:solidFill>
                <a:srgbClr val="596B7B"/>
              </a:solidFill>
              <a:latin typeface="Arial"/>
              <a:ea typeface="Arial"/>
              <a:cs typeface="Arial"/>
            </a:defRPr>
          </a:pPr>
        </a:p>
      </c:txPr>
    </c:legend>
    <c:plotVisOnly val="1"/>
    <c:dispBlanksAs val="gap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Starts</c:v>
          </c:tx>
          <c:spPr>
            <a:solidFill xmlns:a="http://schemas.openxmlformats.org/drawingml/2006/main">
              <a:srgbClr val="0F2D4A"/>
            </a:solidFill>
            <a:ln xmlns:a="http://schemas.openxmlformats.org/drawingml/2006/main" w="28575">
              <a:solidFill>
                <a:srgbClr val="0F2D4A"/>
              </a:solidFill>
              <a:prstDash val="solid"/>
            </a:ln>
          </c:spPr>
          <c:invertIfNegative val="0"/>
          <c:cat>
            <c:numRef>
              <c:f>'Chart Data'!$A$2:$A$9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'Chart Data'!$B$2:$B$9</c:f>
              <c:numCache>
                <c:formatCode>0</c:formatCode>
                <c:ptCount val="8"/>
                <c:pt idx="0">
                  <c:v>0.815141</c:v>
                </c:pt>
                <c:pt idx="1">
                  <c:v>2.331783</c:v>
                </c:pt>
                <c:pt idx="2">
                  <c:v>12.714992</c:v>
                </c:pt>
                <c:pt idx="3">
                  <c:v>25.420782</c:v>
                </c:pt>
                <c:pt idx="4">
                  <c:v>-15.783808</c:v>
                </c:pt>
                <c:pt idx="5">
                  <c:v>-31.861243</c:v>
                </c:pt>
                <c:pt idx="6">
                  <c:v>25.187603</c:v>
                </c:pt>
                <c:pt idx="7">
                  <c:v>22.89122</c:v>
                </c:pt>
              </c:numCache>
            </c:numRef>
          </c:val>
        </c:ser>
        <c:ser>
          <c:idx val="1"/>
          <c:order val="1"/>
          <c:tx>
            <c:v>Real investment</c:v>
          </c:tx>
          <c:spPr>
            <a:solidFill xmlns:a="http://schemas.openxmlformats.org/drawingml/2006/main">
              <a:srgbClr val="1EB0A6"/>
            </a:solidFill>
            <a:ln xmlns:a="http://schemas.openxmlformats.org/drawingml/2006/main" w="28575">
              <a:solidFill>
                <a:srgbClr val="1EB0A6"/>
              </a:solidFill>
              <a:prstDash val="solid"/>
            </a:ln>
          </c:spPr>
          <c:invertIfNegative val="0"/>
          <c:cat>
            <c:numRef>
              <c:f>'Chart Data'!$C$2:$C$9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'Chart Data'!$D$2:$D$9</c:f>
              <c:numCache>
                <c:formatCode>0</c:formatCode>
                <c:ptCount val="8"/>
                <c:pt idx="0">
                  <c:v>10.779189</c:v>
                </c:pt>
                <c:pt idx="1">
                  <c:v>0.077865</c:v>
                </c:pt>
                <c:pt idx="2">
                  <c:v>-1.84935</c:v>
                </c:pt>
                <c:pt idx="3">
                  <c:v>26.2076</c:v>
                </c:pt>
                <c:pt idx="4">
                  <c:v>-13.703293</c:v>
                </c:pt>
                <c:pt idx="5">
                  <c:v>-15.678801</c:v>
                </c:pt>
                <c:pt idx="6">
                  <c:v>3.122936</c:v>
                </c:pt>
                <c:pt idx="7">
                  <c:v>11.877235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5"/>
        <c:overlap val="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DE5EB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50"/>
          <c:min val="-40"/>
        </c:scaling>
        <c:delete val="0"/>
        <c:axPos val="l"/>
        <c:majorGridlines>
          <c:spPr>
            <a:ln xmlns:a="http://schemas.openxmlformats.org/drawingml/2006/main" w="6668">
              <a:solidFill>
                <a:srgbClr val="DDE5EB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125">
                    <a:solidFill>
                      <a:srgbClr val="596B7B"/>
                    </a:solidFill>
                    <a:latin typeface="Arial"/>
                    <a:ea typeface="Arial"/>
                    <a:cs typeface="Arial"/>
                  </a:rPr>
                  <a:t>Annual change (%)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596B7B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125">
              <a:solidFill>
                <a:srgbClr val="596B7B"/>
              </a:solidFill>
              <a:latin typeface="Arial"/>
              <a:ea typeface="Arial"/>
              <a:cs typeface="Arial"/>
            </a:defRPr>
          </a:pPr>
        </a:p>
      </c:txPr>
    </c:legend>
    <c:plotVisOnly val="1"/>
    <c:dispBlanksAs val="gap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Current dollars</c:v>
          </c:tx>
          <c:spPr>
            <a:solidFill xmlns:a="http://schemas.openxmlformats.org/drawingml/2006/main">
              <a:srgbClr val="BF7B36"/>
            </a:solidFill>
            <a:ln xmlns:a="http://schemas.openxmlformats.org/drawingml/2006/main" w="28575">
              <a:solidFill>
                <a:srgbClr val="BF7B36"/>
              </a:solidFill>
              <a:prstDash val="solid"/>
            </a:ln>
          </c:spPr>
          <c:marker>
            <c:symbol val="circle"/>
            <c:size val="5"/>
            <c:spPr>
              <a:solidFill xmlns:a="http://schemas.openxmlformats.org/drawingml/2006/main">
                <a:srgbClr val="BF7B36"/>
              </a:solidFill>
            </c:spPr>
          </c:marker>
          <c:cat>
            <c:numRef>
              <c:f>'Chart Data'!$A$2:$A$10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'Chart Data'!$B$2:$B$10</c:f>
              <c:numCache>
                <c:formatCode>0</c:formatCode>
                <c:ptCount val="9"/>
                <c:pt idx="0">
                  <c:v>22.10681</c:v>
                </c:pt>
                <c:pt idx="1">
                  <c:v>24.52286</c:v>
                </c:pt>
                <c:pt idx="2">
                  <c:v>25.501849</c:v>
                </c:pt>
                <c:pt idx="3">
                  <c:v>26.120857</c:v>
                </c:pt>
                <c:pt idx="4">
                  <c:v>37.021652</c:v>
                </c:pt>
                <c:pt idx="5">
                  <c:v>37.061278</c:v>
                </c:pt>
                <c:pt idx="6">
                  <c:v>32.225613</c:v>
                </c:pt>
                <c:pt idx="7">
                  <c:v>33.860921</c:v>
                </c:pt>
                <c:pt idx="8">
                  <c:v>39.773994</c:v>
                </c:pt>
              </c:numCache>
            </c:numRef>
          </c:val>
          <c:smooth val="0"/>
        </c:ser>
        <c:ser>
          <c:idx val="1"/>
          <c:order val="1"/>
          <c:tx>
            <c:v>Constant 2023 dollars</c:v>
          </c:tx>
          <c:spPr>
            <a:solidFill xmlns:a="http://schemas.openxmlformats.org/drawingml/2006/main">
              <a:srgbClr val="1EB0A6"/>
            </a:solidFill>
            <a:ln xmlns:a="http://schemas.openxmlformats.org/drawingml/2006/main" w="28575">
              <a:solidFill>
                <a:srgbClr val="1EB0A6"/>
              </a:solidFill>
              <a:prstDash val="solid"/>
            </a:ln>
          </c:spPr>
          <c:marker>
            <c:symbol val="circle"/>
            <c:size val="5"/>
            <c:spPr>
              <a:solidFill xmlns:a="http://schemas.openxmlformats.org/drawingml/2006/main">
                <a:srgbClr val="1EB0A6"/>
              </a:solidFill>
            </c:spPr>
          </c:marker>
          <c:cat>
            <c:numRef>
              <c:f>'Chart Data'!$C$2:$C$10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'Chart Data'!$D$2:$D$10</c:f>
              <c:numCache>
                <c:formatCode>0</c:formatCode>
                <c:ptCount val="9"/>
                <c:pt idx="0">
                  <c:v>32.266573</c:v>
                </c:pt>
                <c:pt idx="1">
                  <c:v>35.744648</c:v>
                </c:pt>
                <c:pt idx="2">
                  <c:v>35.77248</c:v>
                </c:pt>
                <c:pt idx="3">
                  <c:v>35.110922</c:v>
                </c:pt>
                <c:pt idx="4">
                  <c:v>44.312651</c:v>
                </c:pt>
                <c:pt idx="5">
                  <c:v>38.240359</c:v>
                </c:pt>
                <c:pt idx="6">
                  <c:v>32.244729</c:v>
                </c:pt>
                <c:pt idx="7">
                  <c:v>33.251711</c:v>
                </c:pt>
                <c:pt idx="8">
                  <c:v>37.201095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DE5EB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50"/>
          <c:min val="0"/>
        </c:scaling>
        <c:delete val="0"/>
        <c:axPos val="l"/>
        <c:majorGridlines>
          <c:spPr>
            <a:ln xmlns:a="http://schemas.openxmlformats.org/drawingml/2006/main" w="6668">
              <a:solidFill>
                <a:srgbClr val="DDE5EB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125">
                    <a:solidFill>
                      <a:srgbClr val="596B7B"/>
                    </a:solidFill>
                    <a:latin typeface="Arial"/>
                    <a:ea typeface="Arial"/>
                    <a:cs typeface="Arial"/>
                  </a:rPr>
                  <a:t>$ billions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596B7B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125">
              <a:solidFill>
                <a:srgbClr val="596B7B"/>
              </a:solidFill>
              <a:latin typeface="Arial"/>
              <a:ea typeface="Arial"/>
              <a:cs typeface="Arial"/>
            </a:defRPr>
          </a:pPr>
        </a:p>
      </c:txPr>
    </c:legend>
    <c:plotVisOnly val="1"/>
    <c:dispBlanksAs val="gap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5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Starts</c:v>
          </c:tx>
          <c:spPr>
            <a:solidFill xmlns:a="http://schemas.openxmlformats.org/drawingml/2006/main">
              <a:srgbClr val="0F2D4A"/>
            </a:solidFill>
            <a:ln xmlns:a="http://schemas.openxmlformats.org/drawingml/2006/main" w="28575">
              <a:solidFill>
                <a:srgbClr val="0F2D4A"/>
              </a:solidFill>
              <a:prstDash val="solid"/>
            </a:ln>
          </c:spPr>
          <c:marker>
            <c:symbol val="circle"/>
            <c:size val="5"/>
            <c:spPr>
              <a:solidFill xmlns:a="http://schemas.openxmlformats.org/drawingml/2006/main">
                <a:srgbClr val="0F2D4A"/>
              </a:solidFill>
            </c:spPr>
          </c:marker>
          <c:cat>
            <c:numRef>
              <c:f>'Chart Data'!$A$2:$A$10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'Chart Data'!$B$2:$B$10</c:f>
              <c:numCache>
                <c:formatCode>0</c:formatCode>
                <c:ptCount val="9"/>
                <c:pt idx="0">
                  <c:v>96.931224</c:v>
                </c:pt>
                <c:pt idx="1">
                  <c:v>97.72135</c:v>
                </c:pt>
                <c:pt idx="2">
                  <c:v>100</c:v>
                </c:pt>
                <c:pt idx="3">
                  <c:v>112.714992</c:v>
                </c:pt>
                <c:pt idx="4">
                  <c:v>141.368024</c:v>
                </c:pt>
                <c:pt idx="5">
                  <c:v>119.054767</c:v>
                </c:pt>
                <c:pt idx="6">
                  <c:v>81.122438</c:v>
                </c:pt>
                <c:pt idx="7">
                  <c:v>101.555236</c:v>
                </c:pt>
                <c:pt idx="8">
                  <c:v>124.802468</c:v>
                </c:pt>
              </c:numCache>
            </c:numRef>
          </c:val>
          <c:smooth val="0"/>
        </c:ser>
        <c:ser>
          <c:idx val="1"/>
          <c:order val="1"/>
          <c:tx>
            <c:v>Nominal investment</c:v>
          </c:tx>
          <c:spPr>
            <a:solidFill xmlns:a="http://schemas.openxmlformats.org/drawingml/2006/main">
              <a:srgbClr val="BF7B36"/>
            </a:solidFill>
            <a:ln xmlns:a="http://schemas.openxmlformats.org/drawingml/2006/main" w="28575">
              <a:solidFill>
                <a:srgbClr val="BF7B36"/>
              </a:solidFill>
              <a:prstDash val="solid"/>
            </a:ln>
          </c:spPr>
          <c:marker>
            <c:symbol val="circle"/>
            <c:size val="5"/>
            <c:spPr>
              <a:solidFill xmlns:a="http://schemas.openxmlformats.org/drawingml/2006/main">
                <a:srgbClr val="BF7B36"/>
              </a:solidFill>
            </c:spPr>
          </c:marker>
          <c:cat>
            <c:numRef>
              <c:f>'Chart Data'!$C$2:$C$10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'Chart Data'!$D$2:$D$10</c:f>
              <c:numCache>
                <c:formatCode>0</c:formatCode>
                <c:ptCount val="9"/>
                <c:pt idx="0">
                  <c:v>86.68709</c:v>
                </c:pt>
                <c:pt idx="1">
                  <c:v>96.161108</c:v>
                </c:pt>
                <c:pt idx="2">
                  <c:v>100</c:v>
                </c:pt>
                <c:pt idx="3">
                  <c:v>102.42731</c:v>
                </c:pt>
                <c:pt idx="4">
                  <c:v>145.172426</c:v>
                </c:pt>
                <c:pt idx="5">
                  <c:v>145.327812</c:v>
                </c:pt>
                <c:pt idx="6">
                  <c:v>126.365793</c:v>
                </c:pt>
                <c:pt idx="7">
                  <c:v>132.778299</c:v>
                </c:pt>
                <c:pt idx="8">
                  <c:v>155.965139</c:v>
                </c:pt>
              </c:numCache>
            </c:numRef>
          </c:val>
          <c:smooth val="0"/>
        </c:ser>
        <c:ser>
          <c:idx val="2"/>
          <c:order val="2"/>
          <c:tx>
            <c:v>Real investment</c:v>
          </c:tx>
          <c:spPr>
            <a:solidFill xmlns:a="http://schemas.openxmlformats.org/drawingml/2006/main">
              <a:srgbClr val="1EB0A6"/>
            </a:solidFill>
            <a:ln xmlns:a="http://schemas.openxmlformats.org/drawingml/2006/main" w="28575">
              <a:solidFill>
                <a:srgbClr val="1EB0A6"/>
              </a:solidFill>
              <a:prstDash val="solid"/>
            </a:ln>
          </c:spPr>
          <c:marker>
            <c:symbol val="circle"/>
            <c:size val="5"/>
            <c:spPr>
              <a:solidFill xmlns:a="http://schemas.openxmlformats.org/drawingml/2006/main">
                <a:srgbClr val="1EB0A6"/>
              </a:solidFill>
            </c:spPr>
          </c:marker>
          <c:cat>
            <c:numRef>
              <c:f>'Chart Data'!$E$2:$E$10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'Chart Data'!$F$2:$F$10</c:f>
              <c:numCache>
                <c:formatCode>0</c:formatCode>
                <c:ptCount val="9"/>
                <c:pt idx="0">
                  <c:v>90.199429</c:v>
                </c:pt>
                <c:pt idx="1">
                  <c:v>99.922196</c:v>
                </c:pt>
                <c:pt idx="2">
                  <c:v>100</c:v>
                </c:pt>
                <c:pt idx="3">
                  <c:v>98.15065</c:v>
                </c:pt>
                <c:pt idx="4">
                  <c:v>123.873579</c:v>
                </c:pt>
                <c:pt idx="5">
                  <c:v>106.898819</c:v>
                </c:pt>
                <c:pt idx="6">
                  <c:v>90.138366</c:v>
                </c:pt>
                <c:pt idx="7">
                  <c:v>92.95333</c:v>
                </c:pt>
                <c:pt idx="8">
                  <c:v>103.993616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DE5EB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70"/>
          <c:min val="60"/>
        </c:scaling>
        <c:delete val="0"/>
        <c:axPos val="l"/>
        <c:majorGridlines>
          <c:spPr>
            <a:ln xmlns:a="http://schemas.openxmlformats.org/drawingml/2006/main" w="6668">
              <a:solidFill>
                <a:srgbClr val="DDE5EB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125">
                    <a:solidFill>
                      <a:srgbClr val="596B7B"/>
                    </a:solidFill>
                    <a:latin typeface="Arial"/>
                    <a:ea typeface="Arial"/>
                    <a:cs typeface="Arial"/>
                  </a:rPr>
                  <a:t>2019=100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596B7B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125">
              <a:solidFill>
                <a:srgbClr val="596B7B"/>
              </a:solidFill>
              <a:latin typeface="Arial"/>
              <a:ea typeface="Arial"/>
              <a:cs typeface="Arial"/>
            </a:defRPr>
          </a:pPr>
        </a:p>
      </c:txPr>
    </c:legend>
    <c:plotVisOnly val="1"/>
    <c:dispBlanksAs val="gap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6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stacked"/>
        <c:varyColors val="0"/>
        <c:ser>
          <c:idx val="0"/>
          <c:order val="0"/>
          <c:tx>
            <c:v>New construction</c:v>
          </c:tx>
          <c:spPr>
            <a:solidFill xmlns:a="http://schemas.openxmlformats.org/drawingml/2006/main">
              <a:srgbClr val="0F2D4A"/>
            </a:solidFill>
            <a:ln xmlns:a="http://schemas.openxmlformats.org/drawingml/2006/main" w="28575">
              <a:solidFill>
                <a:srgbClr val="0F2D4A"/>
              </a:solidFill>
              <a:prstDash val="solid"/>
            </a:ln>
          </c:spPr>
          <c:invertIfNegative val="0"/>
          <c:cat>
            <c:numRef>
              <c:f>'Chart Data'!$A$2:$A$5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  <c:pt idx="3">
                  <c:v>2025</c:v>
                </c:pt>
              </c:numCache>
            </c:numRef>
          </c:cat>
          <c:val>
            <c:numRef>
              <c:f>'Chart Data'!$B$2:$B$5</c:f>
              <c:numCache>
                <c:formatCode>0</c:formatCode>
                <c:ptCount val="4"/>
                <c:pt idx="0">
                  <c:v>10.258978</c:v>
                </c:pt>
                <c:pt idx="1">
                  <c:v>15.440221</c:v>
                </c:pt>
                <c:pt idx="2">
                  <c:v>12.582626</c:v>
                </c:pt>
                <c:pt idx="3">
                  <c:v>18.269851</c:v>
                </c:pt>
              </c:numCache>
            </c:numRef>
          </c:val>
        </c:ser>
        <c:ser>
          <c:idx val="1"/>
          <c:order val="1"/>
          <c:tx>
            <c:v>Renovations</c:v>
          </c:tx>
          <c:spPr>
            <a:solidFill xmlns:a="http://schemas.openxmlformats.org/drawingml/2006/main">
              <a:srgbClr val="1EB0A6"/>
            </a:solidFill>
            <a:ln xmlns:a="http://schemas.openxmlformats.org/drawingml/2006/main" w="28575">
              <a:solidFill>
                <a:srgbClr val="1EB0A6"/>
              </a:solidFill>
              <a:prstDash val="solid"/>
            </a:ln>
          </c:spPr>
          <c:invertIfNegative val="0"/>
          <c:cat>
            <c:numRef>
              <c:f>'Chart Data'!$C$2:$C$5</c:f>
              <c:numCache>
                <c:formatCode>General</c:formatCode>
                <c:ptCount val="4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  <c:pt idx="3">
                  <c:v>2025</c:v>
                </c:pt>
              </c:numCache>
            </c:numRef>
          </c:cat>
          <c:val>
            <c:numRef>
              <c:f>'Chart Data'!$D$2:$D$5</c:f>
              <c:numCache>
                <c:formatCode>0</c:formatCode>
                <c:ptCount val="4"/>
                <c:pt idx="0">
                  <c:v>13.087126</c:v>
                </c:pt>
                <c:pt idx="1">
                  <c:v>18.897194</c:v>
                </c:pt>
                <c:pt idx="2">
                  <c:v>17.753098</c:v>
                </c:pt>
                <c:pt idx="3">
                  <c:v>19.065478</c:v>
                </c:pt>
              </c:numCache>
            </c:numRef>
          </c:val>
        </c:ser>
        <c:ser>
          <c:idx val="2"/>
          <c:order val="2"/>
          <c:tx>
            <c:v>Conversions / other / unallocated</c:v>
          </c:tx>
          <c:spPr>
            <a:solidFill xmlns:a="http://schemas.openxmlformats.org/drawingml/2006/main">
              <a:srgbClr val="BF7B36"/>
            </a:solidFill>
            <a:ln xmlns:a="http://schemas.openxmlformats.org/drawingml/2006/main" w="28575">
              <a:solidFill>
                <a:srgbClr val="BF7B36"/>
              </a:solidFill>
              <a:prstDash val="solid"/>
            </a:ln>
          </c:spPr>
          <c:invertIfNegative val="0"/>
          <c:cat>
            <c:numRef>
              <c:f>'Chart Data'!$E$2:$E$5</c:f>
              <c:numCache>
                <c:formatCode>General</c:formatCode>
                <c:ptCount val="4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  <c:pt idx="3">
                  <c:v>2025</c:v>
                </c:pt>
              </c:numCache>
            </c:numRef>
          </c:cat>
          <c:val>
            <c:numRef>
              <c:f>'Chart Data'!$F$2:$F$5</c:f>
              <c:numCache>
                <c:formatCode>0</c:formatCode>
                <c:ptCount val="4"/>
                <c:pt idx="0">
                  <c:v>2.155744</c:v>
                </c:pt>
                <c:pt idx="1">
                  <c:v>2.684236</c:v>
                </c:pt>
                <c:pt idx="2">
                  <c:v>1.889889</c:v>
                </c:pt>
                <c:pt idx="3">
                  <c:v>2.438664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5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DE5EB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45"/>
          <c:min val="0"/>
        </c:scaling>
        <c:delete val="0"/>
        <c:axPos val="l"/>
        <c:majorGridlines>
          <c:spPr>
            <a:ln xmlns:a="http://schemas.openxmlformats.org/drawingml/2006/main" w="6668">
              <a:solidFill>
                <a:srgbClr val="DDE5EB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125">
                    <a:solidFill>
                      <a:srgbClr val="596B7B"/>
                    </a:solidFill>
                    <a:latin typeface="Arial"/>
                    <a:ea typeface="Arial"/>
                    <a:cs typeface="Arial"/>
                  </a:rPr>
                  <a:t>Current $ billions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596B7B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125">
              <a:solidFill>
                <a:srgbClr val="596B7B"/>
              </a:solidFill>
              <a:latin typeface="Arial"/>
              <a:ea typeface="Arial"/>
              <a:cs typeface="Arial"/>
            </a:defRPr>
          </a:pPr>
        </a:p>
      </c:txPr>
    </c:legend>
    <c:plotVisOnly val="1"/>
    <c:dispBlanksAs val="gap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7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stacked"/>
        <c:varyColors val="0"/>
        <c:ser>
          <c:idx val="0"/>
          <c:order val="0"/>
          <c:tx>
            <c:v>Single-dwelling buildings</c:v>
          </c:tx>
          <c:spPr>
            <a:solidFill xmlns:a="http://schemas.openxmlformats.org/drawingml/2006/main">
              <a:srgbClr val="0F2D4A"/>
            </a:solidFill>
            <a:ln xmlns:a="http://schemas.openxmlformats.org/drawingml/2006/main" w="28575">
              <a:solidFill>
                <a:srgbClr val="0F2D4A"/>
              </a:solidFill>
              <a:prstDash val="solid"/>
            </a:ln>
          </c:spPr>
          <c:invertIfNegative val="0"/>
          <c:cat>
            <c:numRef>
              <c:f>'Chart Data'!$A$2:$A$10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'Chart Data'!$B$2:$B$10</c:f>
              <c:numCache>
                <c:formatCode>0</c:formatCode>
                <c:ptCount val="9"/>
                <c:pt idx="0">
                  <c:v>16.285229</c:v>
                </c:pt>
                <c:pt idx="1">
                  <c:v>15.907817</c:v>
                </c:pt>
                <c:pt idx="2">
                  <c:v>16.001193</c:v>
                </c:pt>
                <c:pt idx="3">
                  <c:v>17.019172</c:v>
                </c:pt>
                <c:pt idx="4">
                  <c:v>21.725191</c:v>
                </c:pt>
                <c:pt idx="5">
                  <c:v>19.120138</c:v>
                </c:pt>
                <c:pt idx="6">
                  <c:v>16.341264</c:v>
                </c:pt>
                <c:pt idx="7">
                  <c:v>15.142807</c:v>
                </c:pt>
                <c:pt idx="8">
                  <c:v>16.151388</c:v>
                </c:pt>
              </c:numCache>
            </c:numRef>
          </c:val>
        </c:ser>
        <c:ser>
          <c:idx val="1"/>
          <c:order val="1"/>
          <c:tx>
            <c:v>Multiple-dwelling buildings</c:v>
          </c:tx>
          <c:spPr>
            <a:solidFill xmlns:a="http://schemas.openxmlformats.org/drawingml/2006/main">
              <a:srgbClr val="1EB0A6"/>
            </a:solidFill>
            <a:ln xmlns:a="http://schemas.openxmlformats.org/drawingml/2006/main" w="28575">
              <a:solidFill>
                <a:srgbClr val="1EB0A6"/>
              </a:solidFill>
              <a:prstDash val="solid"/>
            </a:ln>
          </c:spPr>
          <c:invertIfNegative val="0"/>
          <c:cat>
            <c:numRef>
              <c:f>'Chart Data'!$C$2:$C$10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'Chart Data'!$D$2:$D$10</c:f>
              <c:numCache>
                <c:formatCode>0</c:formatCode>
                <c:ptCount val="9"/>
                <c:pt idx="0">
                  <c:v>15.981343</c:v>
                </c:pt>
                <c:pt idx="1">
                  <c:v>19.836831</c:v>
                </c:pt>
                <c:pt idx="2">
                  <c:v>19.771287</c:v>
                </c:pt>
                <c:pt idx="3">
                  <c:v>18.091749</c:v>
                </c:pt>
                <c:pt idx="4">
                  <c:v>22.587461</c:v>
                </c:pt>
                <c:pt idx="5">
                  <c:v>19.12022</c:v>
                </c:pt>
                <c:pt idx="6">
                  <c:v>15.903465</c:v>
                </c:pt>
                <c:pt idx="7">
                  <c:v>18.108905</c:v>
                </c:pt>
                <c:pt idx="8">
                  <c:v>21.049708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5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DE5EB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50"/>
          <c:min val="0"/>
        </c:scaling>
        <c:delete val="0"/>
        <c:axPos val="l"/>
        <c:majorGridlines>
          <c:spPr>
            <a:ln xmlns:a="http://schemas.openxmlformats.org/drawingml/2006/main" w="6668">
              <a:solidFill>
                <a:srgbClr val="DDE5EB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125">
                    <a:solidFill>
                      <a:srgbClr val="596B7B"/>
                    </a:solidFill>
                    <a:latin typeface="Arial"/>
                    <a:ea typeface="Arial"/>
                    <a:cs typeface="Arial"/>
                  </a:rPr>
                  <a:t>2023 $ billions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596B7B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125">
              <a:solidFill>
                <a:srgbClr val="596B7B"/>
              </a:solidFill>
              <a:latin typeface="Arial"/>
              <a:ea typeface="Arial"/>
              <a:cs typeface="Arial"/>
            </a:defRPr>
          </a:pPr>
        </a:p>
      </c:txPr>
    </c:legend>
    <c:plotVisOnly val="1"/>
    <c:dispBlanksAs val="gap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8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Starts</c:v>
          </c:tx>
          <c:spPr>
            <a:solidFill xmlns:a="http://schemas.openxmlformats.org/drawingml/2006/main">
              <a:srgbClr val="0F2D4A"/>
            </a:solidFill>
            <a:ln xmlns:a="http://schemas.openxmlformats.org/drawingml/2006/main" w="28575">
              <a:solidFill>
                <a:srgbClr val="0F2D4A"/>
              </a:solidFill>
              <a:prstDash val="solid"/>
            </a:ln>
          </c:spPr>
          <c:marker>
            <c:symbol val="circle"/>
            <c:size val="5"/>
            <c:spPr>
              <a:solidFill xmlns:a="http://schemas.openxmlformats.org/drawingml/2006/main">
                <a:srgbClr val="0F2D4A"/>
              </a:solidFill>
            </c:spPr>
          </c:marker>
          <c:cat>
            <c:numRef>
              <c:f>'Chart Data'!$A$2:$A$7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'Chart Data'!$B$2:$B$7</c:f>
              <c:numCache>
                <c:formatCode>0</c:formatCode>
                <c:ptCount val="6"/>
                <c:pt idx="0">
                  <c:v>46.495</c:v>
                </c:pt>
                <c:pt idx="1">
                  <c:v>46.874</c:v>
                </c:pt>
                <c:pt idx="2">
                  <c:v>47.967</c:v>
                </c:pt>
                <c:pt idx="3">
                  <c:v>54.066</c:v>
                </c:pt>
                <c:pt idx="4">
                  <c:v>67.81</c:v>
                </c:pt>
                <c:pt idx="5">
                  <c:v>57.107</c:v>
                </c:pt>
              </c:numCache>
            </c:numRef>
          </c:val>
          <c:smooth val="0"/>
        </c:ser>
        <c:ser>
          <c:idx val="1"/>
          <c:order val="1"/>
          <c:tx>
            <c:v>Completions</c:v>
          </c:tx>
          <c:spPr>
            <a:solidFill xmlns:a="http://schemas.openxmlformats.org/drawingml/2006/main">
              <a:srgbClr val="1EB0A6"/>
            </a:solidFill>
            <a:ln xmlns:a="http://schemas.openxmlformats.org/drawingml/2006/main" w="28575">
              <a:solidFill>
                <a:srgbClr val="1EB0A6"/>
              </a:solidFill>
              <a:prstDash val="solid"/>
            </a:ln>
          </c:spPr>
          <c:marker>
            <c:symbol val="circle"/>
            <c:size val="5"/>
            <c:spPr>
              <a:solidFill xmlns:a="http://schemas.openxmlformats.org/drawingml/2006/main">
                <a:srgbClr val="1EB0A6"/>
              </a:solidFill>
            </c:spPr>
          </c:marker>
          <c:cat>
            <c:numRef>
              <c:f>'Chart Data'!$C$2:$C$7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'Chart Data'!$D$2:$D$7</c:f>
              <c:numCache>
                <c:formatCode>0</c:formatCode>
                <c:ptCount val="6"/>
                <c:pt idx="0">
                  <c:v>40.241</c:v>
                </c:pt>
                <c:pt idx="1">
                  <c:v>42.062</c:v>
                </c:pt>
                <c:pt idx="2">
                  <c:v>44.602</c:v>
                </c:pt>
                <c:pt idx="3">
                  <c:v>46.36</c:v>
                </c:pt>
                <c:pt idx="4">
                  <c:v>53.078</c:v>
                </c:pt>
                <c:pt idx="5">
                  <c:v>57.649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DE5EB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80"/>
          <c:min val="0"/>
        </c:scaling>
        <c:delete val="0"/>
        <c:axPos val="l"/>
        <c:majorGridlines>
          <c:spPr>
            <a:ln xmlns:a="http://schemas.openxmlformats.org/drawingml/2006/main" w="6668">
              <a:solidFill>
                <a:srgbClr val="DDE5EB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125">
                    <a:solidFill>
                      <a:srgbClr val="596B7B"/>
                    </a:solidFill>
                    <a:latin typeface="Arial"/>
                    <a:ea typeface="Arial"/>
                    <a:cs typeface="Arial"/>
                  </a:rPr>
                  <a:t>Thousands of dwellings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596B7B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125">
              <a:solidFill>
                <a:srgbClr val="596B7B"/>
              </a:solidFill>
              <a:latin typeface="Arial"/>
              <a:ea typeface="Arial"/>
              <a:cs typeface="Arial"/>
            </a:defRPr>
          </a:pPr>
        </a:p>
      </c:txPr>
    </c:legend>
    <c:plotVisOnly val="1"/>
    <c:dispBlanksAs val="gap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F2D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CD8CE5-570C-4EFD-BB05-2D546F2CC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9A18F6-3BB3-4F2C-A63C-C02E3F2DE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04875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5A7830-AC7D-4C27-8BA2-DC504E0B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905000"/>
            <a:ext cx="10477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Québec Residential Construction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E158A2-A5D2-421C-AB2F-96F6FCDD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95700"/>
            <a:ext cx="1038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Housing Starts, Completions</a:t>
            </a:r>
          </a:p>
          <a:p xmlns:a="http://schemas.openxmlformats.org/drawingml/2006/main">
            <a:pPr>
              <a:buNone/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and Real Investment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DF9B89-BF9F-402E-AC42-5829562F2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95875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9D3D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B9D3D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B9D3D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B9D3D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B9D3D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B9D3D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B9D3D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B9D3D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B9D3D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B9D3D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B9D3D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9D3DF"/>
                </a:solidFill>
                <a:latin typeface="Arial"/>
                <a:ea typeface="Arial"/>
                <a:cs typeface="Arial"/>
              </a:rPr>
              <a:t>2017–2025 analysis  |  Housing-count context from 2015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F9D0CB-C928-4F19-BF50-B7027871B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62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Montréal  •  30 October 2026</a:t>
            </a:r>
          </a:p>
          <a:p xmlns:a="http://schemas.openxmlformats.org/drawingml/2006/main">
            <a:pPr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Economic analysis, explained through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A08918-B040-4E8E-9072-748F2308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3714750" cy="1085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5BEE50-12DB-4385-98BB-EDF96FCB74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f8ae7524a64327"/>
          <a:stretch xmlns:a="http://schemas.openxmlformats.org/drawingml/2006/main"/>
        </p:blipFill>
        <p:spPr>
          <a:xfrm xmlns:a="http://schemas.openxmlformats.org/drawingml/2006/main">
            <a:off x="619125" y="619125"/>
            <a:ext cx="3619500" cy="99427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39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FE918F-CDF4-4977-8CF3-73334353F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9311B6-D9D4-4542-9659-E082BB6C3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The recovery is strong, concentrated and incomplete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384B49-76E4-4D88-9C5F-A172F893E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Three findings that change how the headline totals should be read.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018E75-0DF7-4227-95DD-F80634DF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916A73-B597-4069-ADCC-8FFC03AC8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S1, S3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50A11F-04D9-4B97-B9D7-02BE2EE2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4B5BA-F29C-4945-934D-7F8158541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76475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7A536A-8A7D-4C97-9066-A7559C48F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09850"/>
            <a:ext cx="333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59,864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17028B-AA85-4C7C-89AC-EB0897E13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62350"/>
            <a:ext cx="3333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Starts in 2025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6C2CF2-6DC3-43BA-AF1E-E72B42323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10075"/>
            <a:ext cx="3333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Up 22.9% in one year, but still 11.7% below the 2021 peak.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A18277-1435-4CE6-A3E7-F86320FC7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276475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5A18E4-703F-4B14-85EA-443FD9F56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609850"/>
            <a:ext cx="333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−16.0%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528901-9F0A-4E14-989A-6CD4CFC1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562350"/>
            <a:ext cx="3333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Real investment versus 2021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61FC05-398A-4E28-BA86-A4B5BDBE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4410075"/>
            <a:ext cx="3333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Nominal spending was 7.4% higher. The volume of work remained lower.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3A87C2-9CCF-49EA-80CF-5E366114A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276475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27065A-6705-4359-95C2-35E542E72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609850"/>
            <a:ext cx="333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6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79.6%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72E616-3B2A-4CEC-827D-4934AD27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562350"/>
            <a:ext cx="3333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Apartment/other share of starts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F8B90E-4E03-4B79-BF7D-40C521A6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410075"/>
            <a:ext cx="3333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This category supplied 92.9% of the annual increase in starts.</a:t>
            </a:r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D6BFF3-5D74-41A9-9E19-74C711ADCA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6df936c7be47dd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684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9F168F-34B6-46CE-B758-6784C9D1B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EF6FE5-08A9-4325-A9EB-E0B945934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Three indicators describe different stages of construction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6ED583-B2A0-4389-B01A-8C964291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Counts, spending and delivery answer complementary questions.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89DDAD-2A72-495A-9577-3657ADE83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0F2EF7-2933-4354-8DF2-61F0FDB0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S1, S3, S4, S5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827581-CB36-4527-A561-19170404F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AE7EEF-0AD1-4810-BE30-92EFBE855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05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STARTS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98AE63-030B-4B45-84DB-FE5AD3F3E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81300"/>
            <a:ext cx="3333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Units entering construction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92772C-2877-4A49-8BBB-22F5C70DA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0"/>
            <a:ext cx="3333750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Count dwellings when work reaches the start stage. A multi-unit project records many starts together.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F8C59-F4C5-43BB-AE50-73EA731D7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305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INVESTMENT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C1219C-B4C5-4FF9-96DB-37BD47823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781300"/>
            <a:ext cx="3333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Work put in place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E6D5C1-0885-4B53-8213-D75424C02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714750"/>
            <a:ext cx="3333750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Measures spending over the construction schedule, including renovations and other work. Real values remove construction-price change.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2ED2A8-6762-46E1-8BA6-FDE547A56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305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COMPLETIONS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BD6A68-6201-4D7A-AF62-8EEFC06F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781300"/>
            <a:ext cx="3333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Units reaching completion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3F0602-1C5A-49A6-9FEE-E093C1D72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714750"/>
            <a:ext cx="3333750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Can reflect starts from earlier years. They cannot be matched to the same year’s starts as if they were one cohort.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90F559-BA3D-4243-BEF0-3B451389EF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7e7d666cc249a2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451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85C647-C250-4121-B8FE-7A56493AC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0DF4A7-58B5-4656-BE78-8C113F10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Starts rebounded for two years after the 2023 trough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C28D4-FB6F-4997-ABCB-69E8EF121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Actual dwelling starts, Québec, all areas; thousands of units.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1F916A-46A2-4E33-8D01-D24635D6A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30A602-46A5-4FE9-882A-09BAFBFF7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S1, S2, S9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030EC8-CCC2-4B16-95D5-F69C8910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AE2DFEFD-CD68-4134-A0A2-219B077D2F6F}"/>
              </a:ext>
            </a:extLst>
          </p:cNvPr>
          <p:cNvGraphicFramePr/>
          <p:nvPr/>
        </p:nvGraphicFramePr>
        <p:xfrm>
          <a:off xmlns:a="http://schemas.openxmlformats.org/drawingml/2006/main" x="533400" y="2076450"/>
          <a:ext xmlns:a="http://schemas.openxmlformats.org/drawingml/2006/main" cx="8020050" cy="37814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f86222602e34502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842A88-85F1-4360-981B-9973AA633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143125"/>
            <a:ext cx="2686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+53.8%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E4B7CB-94F6-4133-8D63-2146D0A6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933700"/>
            <a:ext cx="2686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Growth from 2023 to 2025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C8C70A-3279-4B60-A758-BA9DBBB82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876675"/>
            <a:ext cx="26860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2025 level is 57.8% above 2015.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COVID caution: Québec’s April 2020 survey was not conducted; use the current published annual series.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6D6EA9-C7BA-45C9-9532-C926C03F9F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7cc66e620645a1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247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FE7ACD-2DE5-4D54-BFE2-4710CE93B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C95333-6B6D-48AC-995A-374574DCF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Apartments account for nearly all the latest increase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2F2967-4D31-466E-9B59-37326A859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Starts by dwelling type, Québec, all areas; thousands of units.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5A5D27-C125-43CC-9121-C2744A9E3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DCB05D-1845-4266-9A0F-F56C50BE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S1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0C88B6-1A3E-4340-8A37-32C93FC4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D08A5824-923D-4A72-8A10-E85D94F520F8}"/>
              </a:ext>
            </a:extLst>
          </p:cNvPr>
          <p:cNvGraphicFramePr/>
          <p:nvPr/>
        </p:nvGraphicFramePr>
        <p:xfrm>
          <a:off xmlns:a="http://schemas.openxmlformats.org/drawingml/2006/main" x="533400" y="2076450"/>
          <a:ext xmlns:a="http://schemas.openxmlformats.org/drawingml/2006/main" cx="8020050" cy="37814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ed2895bfe1b41c3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A56CD0-693A-47AB-869F-600FDD4DD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143125"/>
            <a:ext cx="2686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92.9%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A28BD5-8648-40D1-8637-C4648A6E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933700"/>
            <a:ext cx="2686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Of 2025’s increase came from apartments/other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7110F3-52A9-4820-97F6-78E6DA3E7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876675"/>
            <a:ext cx="26860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Single-detached starts fell 0.9% in 2025.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Apartment/other is a structure category; it does not establish rental tenure.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E7A51D-7926-4E66-9A1A-C053D10719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6f301d3be34849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968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10C70C-F433-4F18-98C3-6AE5081EF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860F27-A040-497C-AFBB-0E4C99CEB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Unit starts move more sharply than real investment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9829A5-BC3A-4F30-B624-58662B92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Year-over-year change in annual observations, %.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EC1E37-E076-47C7-A0DF-7E23D9A7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92C909-4761-4D2F-B6DA-73DF1FABA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S1, S3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051053-9AEF-4008-8773-29BE6F82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9F4D4A34-4EF5-426A-AF58-D2BF40BCD156}"/>
              </a:ext>
            </a:extLst>
          </p:cNvPr>
          <p:cNvGraphicFramePr/>
          <p:nvPr/>
        </p:nvGraphicFramePr>
        <p:xfrm>
          <a:off xmlns:a="http://schemas.openxmlformats.org/drawingml/2006/main" x="533400" y="2076450"/>
          <a:ext xmlns:a="http://schemas.openxmlformats.org/drawingml/2006/main" cx="8020050" cy="37814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f4392755d3141c0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E19A24-8450-40AF-8DCC-52C35E0B8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143125"/>
            <a:ext cx="2686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22.9%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BF2213-6DE8-4C07-A6D2-93F68B2C2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933700"/>
            <a:ext cx="2686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Starts growth in 2025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B6A025-2E7A-4630-A0F9-5E2693E66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876675"/>
            <a:ext cx="26860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Real investment grew 11.9%.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Different timing, building mix and renovation coverage help explain why the indicators need not move one-for-one.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D3F717-ACA3-4797-B4E2-2803F14B1C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cb023eabea43b4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26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9BC188-0360-4AC6-9E69-0067BBFEE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27D64F-ED50-44ED-B621-0D6B138C4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Higher spending does not mean more construction volume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7DD3F2-C71E-42C6-81B9-720C7F397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Residential building investment, Québec; billions of dollars.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9F7E62-38A6-454B-8B9C-F10043640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CD881C-B962-4EDA-B17C-A201687D9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S3, S4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A5EA86-CA03-4325-B4DB-EB95E7427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9E6B3900-53DA-4FAA-BD66-4CD6686F7147}"/>
              </a:ext>
            </a:extLst>
          </p:cNvPr>
          <p:cNvGraphicFramePr/>
          <p:nvPr/>
        </p:nvGraphicFramePr>
        <p:xfrm>
          <a:off xmlns:a="http://schemas.openxmlformats.org/drawingml/2006/main" x="533400" y="2076450"/>
          <a:ext xmlns:a="http://schemas.openxmlformats.org/drawingml/2006/main" cx="8020050" cy="37814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a797be217164749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D97D05-39DE-44C9-A845-67FCF403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143125"/>
            <a:ext cx="2686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$37.20bn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8911E7-502A-4E58-8FEC-B7F726CA7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933700"/>
            <a:ext cx="2686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Real investment in 2025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4B66D3-1636-4A29-B6A3-051FC9533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876675"/>
            <a:ext cx="26860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Nominal spending reached $39.77bn.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Use official construction-price deflation. The 2017 constant series has a January–February mixed-base caution.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7CCAA4-8A26-4E06-B6F6-E6E19F2183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a89f7520954b40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3326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17EC6-111A-4ED0-8C54-9EE452C4F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DE1A6F-1801-4111-8337-DDD77B0D1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Real investment barely exceeds its pre-pandemic level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07E502-9836-40D2-B2D7-7906673CD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Index, 2019=100. Same geography, different measurement concepts.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84D6EE-584E-481F-8227-86C88F7D4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BBE7F9-6D71-428D-AD36-36243F1AB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S1, S3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F0E81A-7EF9-4355-95CE-39CF1CBB4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D8228487-6F4B-41F4-8662-C92CE5C1178A}"/>
              </a:ext>
            </a:extLst>
          </p:cNvPr>
          <p:cNvGraphicFramePr/>
          <p:nvPr/>
        </p:nvGraphicFramePr>
        <p:xfrm>
          <a:off xmlns:a="http://schemas.openxmlformats.org/drawingml/2006/main" x="533400" y="2076450"/>
          <a:ext xmlns:a="http://schemas.openxmlformats.org/drawingml/2006/main" cx="8020050" cy="37814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76ba696793b4b5a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257C5A-44ED-4081-96D9-363BEBB95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143125"/>
            <a:ext cx="2686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+4.0%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CB1488-0BCF-4289-9D0A-557565AE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933700"/>
            <a:ext cx="2686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Real investment, 2019–2025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ABEB40-6599-4585-B689-B2EE988F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876675"/>
            <a:ext cx="26860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Over the same period:</a:t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Starts: +24.8%</a:t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Nominal investment: +56.0%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2019 baseline avoids relying on the cautioned 2017 real base.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9478BE-8EE1-4D97-A79D-82212E5DE0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b25693f17a4d5e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996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77352C-04B2-4511-867C-16DE72A6E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79B0A2-9C51-49B9-B1AA-75BBD0454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Renovations remain almost half the investment market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890E8F-7762-4EAE-ACC3-E22B494AE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Current-dollar investment by type of work; billions of dollars.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72C198-6201-4440-9EA5-EF9392CF8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811790-3C8A-4598-BAEF-B0AE469FD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S3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B7FCC1-E30F-4C63-8DF8-31D70A275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B32B78B8-9D7B-45EA-94BD-6B7EAE78393D}"/>
              </a:ext>
            </a:extLst>
          </p:cNvPr>
          <p:cNvGraphicFramePr/>
          <p:nvPr/>
        </p:nvGraphicFramePr>
        <p:xfrm>
          <a:off xmlns:a="http://schemas.openxmlformats.org/drawingml/2006/main" x="533400" y="2076450"/>
          <a:ext xmlns:a="http://schemas.openxmlformats.org/drawingml/2006/main" cx="8020050" cy="37814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fab74e7545a4bc8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4EC07A-9BBB-427C-80B3-76BD2230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143125"/>
            <a:ext cx="2686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47.9%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39756D-73B4-47F2-BFC1-F527BA696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933700"/>
            <a:ext cx="2686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Renovation share in 2025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C7EFFD-5627-4AA7-95CA-8E6DB24A2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876675"/>
            <a:ext cx="26860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New construction: 45.9%</a:t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Conversions: 2.3%</a:t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Other work: 1.1%</a:t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Unallocated residual: 2.8%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Minor projects lack detailed work-type allocation. Shares rounded.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997B7B-DC45-4AB1-8E7E-BF42BC5C1B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7a3a8607474c18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6458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E7F65A-6D28-4C82-9619-F662B41A6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907789-ABDF-409A-9B03-D8482BC7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Multiple-dwelling work leads the investment recovery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F887FC-FC27-4B47-8114-657994F7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Constant 2023 dollars, Québec; billions. All types of work.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FCBCF-702C-4282-ACF1-73A2181E2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FB2727-B2E4-4333-80A8-238B998FA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S3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530D5C-1182-4510-B2D3-A8E3D9CB0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CE9AF66F-C789-453E-BD89-8A7AA2CB1121}"/>
              </a:ext>
            </a:extLst>
          </p:cNvPr>
          <p:cNvGraphicFramePr/>
          <p:nvPr/>
        </p:nvGraphicFramePr>
        <p:xfrm>
          <a:off xmlns:a="http://schemas.openxmlformats.org/drawingml/2006/main" x="533400" y="2076450"/>
          <a:ext xmlns:a="http://schemas.openxmlformats.org/drawingml/2006/main" cx="8020050" cy="37814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304e0ec939a4e33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158D16-4B20-4FA3-98CD-A7683B3AF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143125"/>
            <a:ext cx="2686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74.5%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B6D3C-4562-41B9-A25A-5227DEF03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933700"/>
            <a:ext cx="2686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Of the 2025 real increase came from multiples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6BD7AB-6C7F-4D6E-A817-26625CA5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876675"/>
            <a:ext cx="26860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Multiple-dwelling work: $21.05bn</a:t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Single-dwelling work: $16.15bn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These categories include existing-building work and do not match housing-count categories exactly.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1DE4D7-C806-4C77-9D94-E2596A3789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73367ad53a4cd9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828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20F8C6-322C-40F7-A14E-DCBFBDF90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635D2C-66F1-4831-BEC2-E0B5DCAF4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Completions can rise after starts turn down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087A5B-DB8B-487B-BDA5-E167D3EB1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Comparable all-area series, 2017–2022; thousands of dwellings.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D4EC43-B1DE-4D1E-97E7-C68BD754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30856B-53E5-4C1F-963B-37F7D5BA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S1, S2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AA1D5D-BABC-49C0-BF28-53437EC1E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7B551851-C6FE-423D-8F95-4A1A9332384C}"/>
              </a:ext>
            </a:extLst>
          </p:cNvPr>
          <p:cNvGraphicFramePr/>
          <p:nvPr/>
        </p:nvGraphicFramePr>
        <p:xfrm>
          <a:off xmlns:a="http://schemas.openxmlformats.org/drawingml/2006/main" x="533400" y="2076450"/>
          <a:ext xmlns:a="http://schemas.openxmlformats.org/drawingml/2006/main" cx="8020050" cy="37814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92fabee994845d0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41E6BA-42F2-4278-AB69-304A2621D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143125"/>
            <a:ext cx="2686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75" b="1">
                <a:solidFill>
                  <a:srgbClr val="1EB0A6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EB0A6"/>
                </a:solidFill>
                <a:latin typeface="Arial"/>
                <a:ea typeface="Arial"/>
                <a:cs typeface="Arial"/>
              </a:rPr>
              <a:t>57,649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369C28-5FC1-4DCA-A149-A5F3F099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933700"/>
            <a:ext cx="2686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All-area completions in 2022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FCFF7B-79D0-439B-A044-BF37D2E67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876675"/>
            <a:ext cx="26860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Completions rose 8.6%, while starts fell 15.8%.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sequence is consistent with earlier projects finishing. Annual totals cannot identify cohort completion times.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F0EB2D-5050-4B7B-B6FA-6BD01E52E3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b2083ba7344844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312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D3D164-C9FB-4ADC-AF15-3817B80B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9C2B96-9E4F-4B05-830F-AAC82A29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Completions require an explicit coverage break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83EE2B-700A-4033-981E-9996F1AD1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No continuous all-area provincial growth rate is calculated through 2025.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D290A8-59C3-4366-BEC3-5D4ABC4D5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A38274-9C5A-4C64-B76F-F307ADF4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S1, S5, S6, S7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32AAF0-7920-4AD4-B2AC-5EB2716D7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C2F73B-1413-4C3B-A0F4-162A48376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66950"/>
            <a:ext cx="3333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C1B0E5-543D-47CF-A2C9-AA7D096C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527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Through 2022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56FEDD-B2A2-4A45-9EB5-282AE1CCD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0"/>
            <a:ext cx="333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All-area provincial totals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FAAAC7-42C6-4C11-92E5-855CD55E7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52900"/>
            <a:ext cx="333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Continuous annual series used in this study.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288EE9-9A1F-49C4-A495-26D821B4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266950"/>
            <a:ext cx="3333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7B36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FBFB9A-BAF2-4310-8BEB-DFC0955EC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5527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2023 to mid-2025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E719F7-D0EF-4275-8DD9-E6F60CD1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143250"/>
            <a:ext cx="333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Narrower surveyed coverage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5AEF50-E59B-4347-BA7E-85266F65E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4152900"/>
            <a:ext cx="333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CMAs plus selected exceptions nationally; no comparable Québec all-area total.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970761-12F4-4C82-9738-F23710776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266950"/>
            <a:ext cx="3333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CFA252-A6B8-4349-A19B-539127C16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5527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From Q3 2025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65659B-CC26-4313-B91F-7F5699A18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143250"/>
            <a:ext cx="333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Urban coverage expands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126D6F-9C90-4FBC-BD48-572E97E86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152900"/>
            <a:ext cx="333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10,000+ urban coverage returns. This does not backfill the all-area provincial series.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D3BE7C-F091-4D94-ADCD-3ED3E58A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62600"/>
            <a:ext cx="11125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2025 reported Québec completions: 51,389 under changing urban coverage (S7). Kept separate; no YoY comparison.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E4E99D-80D1-4A30-A6E1-E89A65E99B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15f919d6354a88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895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F4B623-8B97-410F-A1CC-2F8C4AA26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9C1387-8054-4CFA-9B9B-A7B2EEF3F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Read the cycle through mix, prices and project timing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392F4E-194C-463C-ACD9-78F132BC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Economic context supports interpretation; it does not establish causation.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740797-F1E0-4AB7-A0D4-9B1E1D16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E1045E-0BF8-44F2-9192-5DE615779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S3, S4, S8, S9, S10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CA8663-7071-4FD8-9822-A75031E9A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A276B2-5388-4A95-8C51-B447206DF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33625"/>
            <a:ext cx="333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Financing backdrop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09A098-7655-45AB-858A-CD8D2B583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76600"/>
            <a:ext cx="33337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overnight target reached 5% in July 2023 and was 2.25% by October 2025. It is not a developer borrowing rate.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9902BC-85A0-492F-A544-DAC5CB173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333625"/>
            <a:ext cx="333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Market composition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5D6196-2EC3-419B-BFAA-66C859699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276600"/>
            <a:ext cx="33337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CMHC reports rentals exceeded 80% of Montréal’s 2025 starts. This metropolitan result cannot be assigned to the whole province.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3309EB-89EA-4EA4-8182-06A9A563F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333625"/>
            <a:ext cx="333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Implications for readers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B11191-40FD-4EB6-A37B-6243BB803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276600"/>
            <a:ext cx="33337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Suppliers should distinguish building types and renovations; associations should track starts and deliveries separately. No profitability, policy-effect or forecast estimate is made.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C124DC-4596-4CE2-B5E9-99171A601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24525"/>
            <a:ext cx="1112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Investment and starts are partly linked in the source methodology, so agreement is not an independent causal test.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4863D1-3D59-4343-8CC8-9341F7B83C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1296877e0e46c5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3115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3A022-19AF-481B-94E3-A883B55BF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457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0A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E81D86-D227-435C-8833-11692DB69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"/>
            <a:ext cx="11125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F2D4A"/>
                </a:solidFill>
                <a:latin typeface="Arial"/>
                <a:ea typeface="Arial"/>
                <a:cs typeface="Arial"/>
              </a:rPr>
              <a:t>Sources, methods and reproducibility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BD27FB-E721-451C-A2D1-922A4A5DB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38275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Official data accessed 30 October 2026. Full links and metadata accompany the study.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6F5072-E83F-4A22-998D-FF5B2685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0EBBB6-CC8B-425B-A5EA-B4AF2F84B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THE MACROMIST  |  S1, S2, S3, S4, S6, S7  |  Annual unadjusted observations unless stated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8D56D3-AA06-431D-9735-F9AFDE8DA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03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20B533-7066-4693-94CA-4511BE077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24075"/>
            <a:ext cx="52863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F2D4A"/>
                </a:solidFill>
                <a:latin typeface="Arial"/>
                <a:ea typeface="Arial"/>
                <a:cs typeface="Arial"/>
              </a:rPr>
              <a:t>CORE DATA</a:t>
            </a:r>
          </a:p>
          <a:p xmlns:a="http://schemas.openxmlformats.org/drawingml/2006/main">
            <a: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F2D4A"/>
                </a:solidFill>
                <a:latin typeface="Arial"/>
                <a:ea typeface="Arial"/>
                <a:cs typeface="Arial"/>
              </a:rPr>
              <a:t>S1  34-10-0126-01: annual CMHC counts</a:t>
            </a:r>
          </a:p>
          <a:p xmlns:a="http://schemas.openxmlformats.org/drawingml/2006/main">
            <a: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F2D4A"/>
                </a:solidFill>
                <a:latin typeface="Arial"/>
                <a:ea typeface="Arial"/>
                <a:cs typeface="Arial"/>
              </a:rPr>
              <a:t>S2  34-10-0135-01: quarterly count checks</a:t>
            </a:r>
          </a:p>
          <a:p xmlns:a="http://schemas.openxmlformats.org/drawingml/2006/main">
            <a: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F2D4A"/>
                </a:solidFill>
                <a:latin typeface="Arial"/>
                <a:ea typeface="Arial"/>
                <a:cs typeface="Arial"/>
              </a:rPr>
              <a:t>S3  34-10-0293-01: monthly investment</a:t>
            </a:r>
          </a:p>
          <a:p xmlns:a="http://schemas.openxmlformats.org/drawingml/2006/main">
            <a: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F2D4A"/>
                </a:solidFill>
                <a:latin typeface="Arial"/>
                <a:ea typeface="Arial"/>
                <a:cs typeface="Arial"/>
              </a:rPr>
              <a:t>S4  Statistics Canada survey 5014 / latest Daily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0281D2-08A8-46A8-A27E-7061CC067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43350"/>
            <a:ext cx="5286375" cy="1895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F2D4A"/>
                </a:solidFill>
                <a:latin typeface="Arial"/>
                <a:ea typeface="Arial"/>
                <a:cs typeface="Arial"/>
              </a:rPr>
              <a:t>COVERAGE AND CONTEXT</a:t>
            </a:r>
          </a:p>
          <a:p xmlns:a="http://schemas.openxmlformats.org/drawingml/2006/main">
            <a: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F2D4A"/>
                </a:solidFill>
                <a:latin typeface="Arial"/>
                <a:ea typeface="Arial"/>
                <a:cs typeface="Arial"/>
              </a:rPr>
              <a:t>S5–S7  CMHC, PBO and federal briefing</a:t>
            </a:r>
          </a:p>
          <a:p xmlns:a="http://schemas.openxmlformats.org/drawingml/2006/main">
            <a: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F2D4A"/>
                </a:solidFill>
                <a:latin typeface="Arial"/>
                <a:ea typeface="Arial"/>
                <a:cs typeface="Arial"/>
              </a:rPr>
              <a:t>S8  CMHC 2025 starts / Spring 2026 report</a:t>
            </a:r>
          </a:p>
          <a:p xmlns:a="http://schemas.openxmlformats.org/drawingml/2006/main">
            <a: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F2D4A"/>
                </a:solidFill>
                <a:latin typeface="Arial"/>
                <a:ea typeface="Arial"/>
                <a:cs typeface="Arial"/>
              </a:rPr>
              <a:t>S9  CMHC April 2020 survey interruption</a:t>
            </a:r>
          </a:p>
          <a:p xmlns:a="http://schemas.openxmlformats.org/drawingml/2006/main">
            <a:pPr>
              <a:buNone/>
              <a:defRPr sz="1575" b="0">
                <a:solidFill>
                  <a:srgbClr val="0F2D4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F2D4A"/>
                </a:solidFill>
                <a:latin typeface="Arial"/>
                <a:ea typeface="Arial"/>
                <a:cs typeface="Arial"/>
              </a:rPr>
              <a:t>S10  Bank of Canada decisions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64A59C-CFAD-430C-BB8A-E3A40F5A2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124075"/>
            <a:ext cx="5381625" cy="3657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CALCULATIONS</a:t>
            </a:r>
          </a:p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Sum 12 unadjusted monthly flows; compare annual counts with four unadjusted quarters. Never sum SAARs or construction stocks.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Constant 2023 dollars; no CPI deflation. 2019=100 for the principal comparison.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650" b="0">
                <a:solidFill>
                  <a:srgbClr val="596B7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B7B"/>
                </a:solidFill>
                <a:latin typeface="Arial"/>
                <a:ea typeface="Arial"/>
                <a:cs typeface="Arial"/>
              </a:rPr>
              <a:t>2017–2025 starts and investment; 2017–2022 all-three comparison. Source extracts, formulas, scripts and audit results are included.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96C89E-5F6F-4772-A857-F53F13966B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5476b86736475b"/>
          <a:stretch xmlns:a="http://schemas.openxmlformats.org/drawingml/2006/main"/>
        </p:blipFill>
        <p:spPr>
          <a:xfrm xmlns:a="http://schemas.openxmlformats.org/drawingml/2006/main">
            <a:off x="9963150" y="57150"/>
            <a:ext cx="1695450" cy="465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4628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2026-11-03T20:15:21.8690000Z</dcterms:created>
  <dcterms:modified xsi:type="dcterms:W3CDTF">2026-11-03T20:15:21.8690000Z</dcterms:modified>
</coreProperties>
</file>